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ppt/notesSlides/notesSlide10.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drawings/drawing1.xml" ContentType="application/vnd.openxmlformats-officedocument.drawingml.chartshapes+xml"/>
  <Override PartName="/ppt/notesSlides/notesSlide11.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7" r:id="rId3"/>
    <p:sldId id="258" r:id="rId4"/>
    <p:sldId id="260" r:id="rId5"/>
    <p:sldId id="262" r:id="rId6"/>
    <p:sldId id="270" r:id="rId7"/>
    <p:sldId id="263" r:id="rId8"/>
    <p:sldId id="264" r:id="rId9"/>
    <p:sldId id="271" r:id="rId10"/>
    <p:sldId id="265" r:id="rId11"/>
    <p:sldId id="266" r:id="rId12"/>
    <p:sldId id="267" r:id="rId13"/>
    <p:sldId id="268" r:id="rId14"/>
    <p:sldId id="269" r:id="rId15"/>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20" autoAdjust="0"/>
  </p:normalViewPr>
  <p:slideViewPr>
    <p:cSldViewPr>
      <p:cViewPr>
        <p:scale>
          <a:sx n="94" d="100"/>
          <a:sy n="94" d="100"/>
        </p:scale>
        <p:origin x="-882" y="1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server\FlacGeneralOLD\Statistics%20(Gills)\PILA\NGO%20Budget%202015%20Repsonse.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server\FlacGeneralOLD\Statistics%20(Gills)\PILA\NGO%20Budget%202015%20Repsonse.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server\FlacGeneralOLD\Statistics%20(Gills)\PILA\NGO%20Budget%202015%20Repsonse.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server\FlacGeneralOLD\Statistics%20(Gills)\PILA\NGO%20Budget%202015%20Repsons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server\FlacGeneralOLD\Statistics%20(Gills)\PILA\NGO%20Budget%202015%20Repsons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server\FlacGeneralOLD\Statistics%20(Gills)\PILA\NGO%20Budget%202015%20Repsonse.xlsx"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6.xml.rels><?xml version="1.0" encoding="UTF-8" standalone="yes"?>
<Relationships xmlns="http://schemas.openxmlformats.org/package/2006/relationships"><Relationship Id="rId1" Type="http://schemas.openxmlformats.org/officeDocument/2006/relationships/oleObject" Target="file:///\\server\FlacGeneralOLD\Statistics%20(Gills)\PILA\NGO%20Budget%202015%20Repsonse.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server\FlacGeneralOLD\Statistics%20(Gills)\PILA\NGO%20Budget%202015%20Repsonse.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server\FlacGeneralOLD\Statistics%20(Gills)\PILA\NGO%20Budget%202015%20Repsonse.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server\FlacGeneralOLD\Statistics%20(Gills)\PILA\NGO%20Budget%202015%20Repsons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Rights!$A$4:$A$14</c:f>
              <c:strCache>
                <c:ptCount val="11"/>
                <c:pt idx="0">
                  <c:v>The elderly</c:v>
                </c:pt>
                <c:pt idx="1">
                  <c:v>Women</c:v>
                </c:pt>
                <c:pt idx="2">
                  <c:v>LGBT</c:v>
                </c:pt>
                <c:pt idx="3">
                  <c:v>Education</c:v>
                </c:pt>
                <c:pt idx="4">
                  <c:v>Disabled persons</c:v>
                </c:pt>
                <c:pt idx="5">
                  <c:v>Children</c:v>
                </c:pt>
                <c:pt idx="6">
                  <c:v>Health</c:v>
                </c:pt>
                <c:pt idx="7">
                  <c:v>Minorities</c:v>
                </c:pt>
                <c:pt idx="8">
                  <c:v>Social Welfare</c:v>
                </c:pt>
                <c:pt idx="9">
                  <c:v>Housing</c:v>
                </c:pt>
                <c:pt idx="10">
                  <c:v>Other</c:v>
                </c:pt>
              </c:strCache>
            </c:strRef>
          </c:cat>
          <c:val>
            <c:numRef>
              <c:f>Rights!$B$4:$B$14</c:f>
              <c:numCache>
                <c:formatCode>General</c:formatCode>
                <c:ptCount val="11"/>
                <c:pt idx="0">
                  <c:v>3</c:v>
                </c:pt>
                <c:pt idx="1">
                  <c:v>4</c:v>
                </c:pt>
                <c:pt idx="2">
                  <c:v>4</c:v>
                </c:pt>
                <c:pt idx="3">
                  <c:v>4</c:v>
                </c:pt>
                <c:pt idx="4">
                  <c:v>4</c:v>
                </c:pt>
                <c:pt idx="5">
                  <c:v>6</c:v>
                </c:pt>
                <c:pt idx="6">
                  <c:v>9</c:v>
                </c:pt>
                <c:pt idx="7">
                  <c:v>10</c:v>
                </c:pt>
                <c:pt idx="8">
                  <c:v>13</c:v>
                </c:pt>
                <c:pt idx="9">
                  <c:v>14</c:v>
                </c:pt>
                <c:pt idx="10">
                  <c:v>14</c:v>
                </c:pt>
              </c:numCache>
            </c:numRef>
          </c:val>
          <c:extLst>
            <c:ext xmlns:c16="http://schemas.microsoft.com/office/drawing/2014/chart" uri="{C3380CC4-5D6E-409C-BE32-E72D297353CC}">
              <c16:uniqueId val="{00000000-8DFD-4A36-8771-92CE4683788C}"/>
            </c:ext>
          </c:extLst>
        </c:ser>
        <c:dLbls>
          <c:showLegendKey val="0"/>
          <c:showVal val="1"/>
          <c:showCatName val="0"/>
          <c:showSerName val="0"/>
          <c:showPercent val="0"/>
          <c:showBubbleSize val="0"/>
        </c:dLbls>
        <c:gapWidth val="150"/>
        <c:shape val="box"/>
        <c:axId val="75016448"/>
        <c:axId val="76997760"/>
        <c:axId val="0"/>
      </c:bar3DChart>
      <c:catAx>
        <c:axId val="75016448"/>
        <c:scaling>
          <c:orientation val="minMax"/>
        </c:scaling>
        <c:delete val="0"/>
        <c:axPos val="l"/>
        <c:numFmt formatCode="General" sourceLinked="0"/>
        <c:majorTickMark val="none"/>
        <c:minorTickMark val="none"/>
        <c:tickLblPos val="nextTo"/>
        <c:crossAx val="76997760"/>
        <c:crosses val="autoZero"/>
        <c:auto val="1"/>
        <c:lblAlgn val="ctr"/>
        <c:lblOffset val="100"/>
        <c:noMultiLvlLbl val="0"/>
      </c:catAx>
      <c:valAx>
        <c:axId val="76997760"/>
        <c:scaling>
          <c:orientation val="minMax"/>
        </c:scaling>
        <c:delete val="1"/>
        <c:axPos val="b"/>
        <c:numFmt formatCode="General" sourceLinked="1"/>
        <c:majorTickMark val="out"/>
        <c:minorTickMark val="none"/>
        <c:tickLblPos val="nextTo"/>
        <c:crossAx val="75016448"/>
        <c:crosses val="autoZero"/>
        <c:crossBetween val="between"/>
      </c:valAx>
    </c:plotArea>
    <c:plotVisOnly val="1"/>
    <c:dispBlanksAs val="gap"/>
    <c:showDLblsOverMax val="0"/>
  </c:chart>
  <c:spPr>
    <a:ln>
      <a:noFill/>
    </a:ln>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Respect!$B$17</c:f>
              <c:strCache>
                <c:ptCount val="1"/>
                <c:pt idx="0">
                  <c:v>No</c:v>
                </c:pt>
              </c:strCache>
            </c:strRef>
          </c:tx>
          <c:spPr>
            <a:solidFill>
              <a:srgbClr val="FF0000"/>
            </a:solidFill>
          </c:spPr>
          <c:invertIfNegative val="0"/>
          <c:cat>
            <c:strRef>
              <c:f>Respect!$A$18:$A$28</c:f>
              <c:strCache>
                <c:ptCount val="11"/>
                <c:pt idx="0">
                  <c:v>The elderly</c:v>
                </c:pt>
                <c:pt idx="1">
                  <c:v>Education</c:v>
                </c:pt>
                <c:pt idx="2">
                  <c:v>Disabled Persons</c:v>
                </c:pt>
                <c:pt idx="3">
                  <c:v>Women</c:v>
                </c:pt>
                <c:pt idx="4">
                  <c:v>LGBT</c:v>
                </c:pt>
                <c:pt idx="5">
                  <c:v>Children</c:v>
                </c:pt>
                <c:pt idx="6">
                  <c:v>Health</c:v>
                </c:pt>
                <c:pt idx="7">
                  <c:v>Minorities (travellers, migrants, etc)</c:v>
                </c:pt>
                <c:pt idx="8">
                  <c:v>Social Welfare</c:v>
                </c:pt>
                <c:pt idx="9">
                  <c:v>Housing</c:v>
                </c:pt>
                <c:pt idx="10">
                  <c:v>Other</c:v>
                </c:pt>
              </c:strCache>
            </c:strRef>
          </c:cat>
          <c:val>
            <c:numRef>
              <c:f>Respect!$B$18:$B$28</c:f>
              <c:numCache>
                <c:formatCode>General</c:formatCode>
                <c:ptCount val="11"/>
                <c:pt idx="1">
                  <c:v>2</c:v>
                </c:pt>
                <c:pt idx="2">
                  <c:v>3</c:v>
                </c:pt>
                <c:pt idx="3">
                  <c:v>2</c:v>
                </c:pt>
                <c:pt idx="4">
                  <c:v>1</c:v>
                </c:pt>
                <c:pt idx="5">
                  <c:v>1</c:v>
                </c:pt>
                <c:pt idx="6">
                  <c:v>5</c:v>
                </c:pt>
                <c:pt idx="7">
                  <c:v>7</c:v>
                </c:pt>
                <c:pt idx="8">
                  <c:v>5</c:v>
                </c:pt>
                <c:pt idx="9">
                  <c:v>6</c:v>
                </c:pt>
                <c:pt idx="10">
                  <c:v>5</c:v>
                </c:pt>
              </c:numCache>
            </c:numRef>
          </c:val>
          <c:extLst>
            <c:ext xmlns:c16="http://schemas.microsoft.com/office/drawing/2014/chart" uri="{C3380CC4-5D6E-409C-BE32-E72D297353CC}">
              <c16:uniqueId val="{00000000-22F7-48CB-82C3-887DD84168EB}"/>
            </c:ext>
          </c:extLst>
        </c:ser>
        <c:ser>
          <c:idx val="1"/>
          <c:order val="1"/>
          <c:tx>
            <c:strRef>
              <c:f>Respect!$C$17</c:f>
              <c:strCache>
                <c:ptCount val="1"/>
                <c:pt idx="0">
                  <c:v>To some extent</c:v>
                </c:pt>
              </c:strCache>
            </c:strRef>
          </c:tx>
          <c:spPr>
            <a:solidFill>
              <a:schemeClr val="accent6"/>
            </a:solidFill>
          </c:spPr>
          <c:invertIfNegative val="0"/>
          <c:cat>
            <c:strRef>
              <c:f>Respect!$A$18:$A$28</c:f>
              <c:strCache>
                <c:ptCount val="11"/>
                <c:pt idx="0">
                  <c:v>The elderly</c:v>
                </c:pt>
                <c:pt idx="1">
                  <c:v>Education</c:v>
                </c:pt>
                <c:pt idx="2">
                  <c:v>Disabled Persons</c:v>
                </c:pt>
                <c:pt idx="3">
                  <c:v>Women</c:v>
                </c:pt>
                <c:pt idx="4">
                  <c:v>LGBT</c:v>
                </c:pt>
                <c:pt idx="5">
                  <c:v>Children</c:v>
                </c:pt>
                <c:pt idx="6">
                  <c:v>Health</c:v>
                </c:pt>
                <c:pt idx="7">
                  <c:v>Minorities (travellers, migrants, etc)</c:v>
                </c:pt>
                <c:pt idx="8">
                  <c:v>Social Welfare</c:v>
                </c:pt>
                <c:pt idx="9">
                  <c:v>Housing</c:v>
                </c:pt>
                <c:pt idx="10">
                  <c:v>Other</c:v>
                </c:pt>
              </c:strCache>
            </c:strRef>
          </c:cat>
          <c:val>
            <c:numRef>
              <c:f>Respect!$C$18:$C$28</c:f>
              <c:numCache>
                <c:formatCode>General</c:formatCode>
                <c:ptCount val="11"/>
                <c:pt idx="0">
                  <c:v>3</c:v>
                </c:pt>
                <c:pt idx="1">
                  <c:v>2</c:v>
                </c:pt>
                <c:pt idx="2">
                  <c:v>1</c:v>
                </c:pt>
                <c:pt idx="3">
                  <c:v>2</c:v>
                </c:pt>
                <c:pt idx="4">
                  <c:v>2</c:v>
                </c:pt>
                <c:pt idx="5">
                  <c:v>5</c:v>
                </c:pt>
                <c:pt idx="6">
                  <c:v>4</c:v>
                </c:pt>
                <c:pt idx="7">
                  <c:v>3</c:v>
                </c:pt>
                <c:pt idx="8">
                  <c:v>8</c:v>
                </c:pt>
                <c:pt idx="9">
                  <c:v>7</c:v>
                </c:pt>
                <c:pt idx="10">
                  <c:v>7</c:v>
                </c:pt>
              </c:numCache>
            </c:numRef>
          </c:val>
          <c:extLst>
            <c:ext xmlns:c16="http://schemas.microsoft.com/office/drawing/2014/chart" uri="{C3380CC4-5D6E-409C-BE32-E72D297353CC}">
              <c16:uniqueId val="{00000001-22F7-48CB-82C3-887DD84168EB}"/>
            </c:ext>
          </c:extLst>
        </c:ser>
        <c:ser>
          <c:idx val="2"/>
          <c:order val="2"/>
          <c:tx>
            <c:strRef>
              <c:f>Respect!$D$17</c:f>
              <c:strCache>
                <c:ptCount val="1"/>
                <c:pt idx="0">
                  <c:v>Yes</c:v>
                </c:pt>
              </c:strCache>
            </c:strRef>
          </c:tx>
          <c:invertIfNegative val="0"/>
          <c:cat>
            <c:strRef>
              <c:f>Respect!$A$18:$A$28</c:f>
              <c:strCache>
                <c:ptCount val="11"/>
                <c:pt idx="0">
                  <c:v>The elderly</c:v>
                </c:pt>
                <c:pt idx="1">
                  <c:v>Education</c:v>
                </c:pt>
                <c:pt idx="2">
                  <c:v>Disabled Persons</c:v>
                </c:pt>
                <c:pt idx="3">
                  <c:v>Women</c:v>
                </c:pt>
                <c:pt idx="4">
                  <c:v>LGBT</c:v>
                </c:pt>
                <c:pt idx="5">
                  <c:v>Children</c:v>
                </c:pt>
                <c:pt idx="6">
                  <c:v>Health</c:v>
                </c:pt>
                <c:pt idx="7">
                  <c:v>Minorities (travellers, migrants, etc)</c:v>
                </c:pt>
                <c:pt idx="8">
                  <c:v>Social Welfare</c:v>
                </c:pt>
                <c:pt idx="9">
                  <c:v>Housing</c:v>
                </c:pt>
                <c:pt idx="10">
                  <c:v>Other</c:v>
                </c:pt>
              </c:strCache>
            </c:strRef>
          </c:cat>
          <c:val>
            <c:numRef>
              <c:f>Respect!$D$18:$D$28</c:f>
              <c:numCache>
                <c:formatCode>General</c:formatCode>
                <c:ptCount val="11"/>
              </c:numCache>
            </c:numRef>
          </c:val>
          <c:extLst>
            <c:ext xmlns:c16="http://schemas.microsoft.com/office/drawing/2014/chart" uri="{C3380CC4-5D6E-409C-BE32-E72D297353CC}">
              <c16:uniqueId val="{00000002-22F7-48CB-82C3-887DD84168EB}"/>
            </c:ext>
          </c:extLst>
        </c:ser>
        <c:ser>
          <c:idx val="3"/>
          <c:order val="3"/>
          <c:tx>
            <c:strRef>
              <c:f>Respect!$E$17</c:f>
              <c:strCache>
                <c:ptCount val="1"/>
                <c:pt idx="0">
                  <c:v>Not applicable</c:v>
                </c:pt>
              </c:strCache>
            </c:strRef>
          </c:tx>
          <c:spPr>
            <a:solidFill>
              <a:schemeClr val="bg1">
                <a:lumMod val="65000"/>
              </a:schemeClr>
            </a:solidFill>
          </c:spPr>
          <c:invertIfNegative val="0"/>
          <c:cat>
            <c:strRef>
              <c:f>Respect!$A$18:$A$28</c:f>
              <c:strCache>
                <c:ptCount val="11"/>
                <c:pt idx="0">
                  <c:v>The elderly</c:v>
                </c:pt>
                <c:pt idx="1">
                  <c:v>Education</c:v>
                </c:pt>
                <c:pt idx="2">
                  <c:v>Disabled Persons</c:v>
                </c:pt>
                <c:pt idx="3">
                  <c:v>Women</c:v>
                </c:pt>
                <c:pt idx="4">
                  <c:v>LGBT</c:v>
                </c:pt>
                <c:pt idx="5">
                  <c:v>Children</c:v>
                </c:pt>
                <c:pt idx="6">
                  <c:v>Health</c:v>
                </c:pt>
                <c:pt idx="7">
                  <c:v>Minorities (travellers, migrants, etc)</c:v>
                </c:pt>
                <c:pt idx="8">
                  <c:v>Social Welfare</c:v>
                </c:pt>
                <c:pt idx="9">
                  <c:v>Housing</c:v>
                </c:pt>
                <c:pt idx="10">
                  <c:v>Other</c:v>
                </c:pt>
              </c:strCache>
            </c:strRef>
          </c:cat>
          <c:val>
            <c:numRef>
              <c:f>Respect!$E$18:$E$28</c:f>
              <c:numCache>
                <c:formatCode>General</c:formatCode>
                <c:ptCount val="11"/>
                <c:pt idx="1">
                  <c:v>0</c:v>
                </c:pt>
                <c:pt idx="4">
                  <c:v>1</c:v>
                </c:pt>
                <c:pt idx="5">
                  <c:v>0</c:v>
                </c:pt>
                <c:pt idx="6">
                  <c:v>0</c:v>
                </c:pt>
                <c:pt idx="8">
                  <c:v>0</c:v>
                </c:pt>
                <c:pt idx="9">
                  <c:v>1</c:v>
                </c:pt>
                <c:pt idx="10">
                  <c:v>2</c:v>
                </c:pt>
              </c:numCache>
            </c:numRef>
          </c:val>
          <c:extLst>
            <c:ext xmlns:c16="http://schemas.microsoft.com/office/drawing/2014/chart" uri="{C3380CC4-5D6E-409C-BE32-E72D297353CC}">
              <c16:uniqueId val="{00000003-22F7-48CB-82C3-887DD84168EB}"/>
            </c:ext>
          </c:extLst>
        </c:ser>
        <c:dLbls>
          <c:showLegendKey val="0"/>
          <c:showVal val="0"/>
          <c:showCatName val="0"/>
          <c:showSerName val="0"/>
          <c:showPercent val="0"/>
          <c:showBubbleSize val="0"/>
        </c:dLbls>
        <c:gapWidth val="150"/>
        <c:overlap val="100"/>
        <c:axId val="78886784"/>
        <c:axId val="78888320"/>
      </c:barChart>
      <c:catAx>
        <c:axId val="78886784"/>
        <c:scaling>
          <c:orientation val="minMax"/>
        </c:scaling>
        <c:delete val="0"/>
        <c:axPos val="l"/>
        <c:numFmt formatCode="General" sourceLinked="0"/>
        <c:majorTickMark val="out"/>
        <c:minorTickMark val="none"/>
        <c:tickLblPos val="nextTo"/>
        <c:crossAx val="78888320"/>
        <c:crosses val="autoZero"/>
        <c:auto val="1"/>
        <c:lblAlgn val="ctr"/>
        <c:lblOffset val="100"/>
        <c:noMultiLvlLbl val="0"/>
      </c:catAx>
      <c:valAx>
        <c:axId val="78888320"/>
        <c:scaling>
          <c:orientation val="minMax"/>
        </c:scaling>
        <c:delete val="0"/>
        <c:axPos val="b"/>
        <c:majorGridlines/>
        <c:numFmt formatCode="General" sourceLinked="1"/>
        <c:majorTickMark val="out"/>
        <c:minorTickMark val="none"/>
        <c:tickLblPos val="nextTo"/>
        <c:crossAx val="78886784"/>
        <c:crosses val="autoZero"/>
        <c:crossBetween val="between"/>
      </c:valAx>
    </c:plotArea>
    <c:legend>
      <c:legendPos val="r"/>
      <c:layout>
        <c:manualLayout>
          <c:xMode val="edge"/>
          <c:yMode val="edge"/>
          <c:x val="0.74330524722842239"/>
          <c:y val="0.37219966636171559"/>
          <c:w val="0.24066118074422707"/>
          <c:h val="0.2708229514612332"/>
        </c:manualLayout>
      </c:layout>
      <c:overlay val="0"/>
    </c:legend>
    <c:plotVisOnly val="1"/>
    <c:dispBlanksAs val="gap"/>
    <c:showDLblsOverMax val="0"/>
  </c:chart>
  <c:spPr>
    <a:ln>
      <a:noFill/>
    </a:ln>
  </c:sp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13"/>
    </mc:Choice>
    <mc:Fallback>
      <c:style val="13"/>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7.9458585798159176E-2"/>
          <c:y val="9.5777022891995051E-2"/>
          <c:w val="0.90552545443668653"/>
          <c:h val="0.90422290605027111"/>
        </c:manualLayout>
      </c:layout>
      <c:pie3DChart>
        <c:varyColors val="1"/>
        <c:ser>
          <c:idx val="0"/>
          <c:order val="0"/>
          <c:dLbls>
            <c:dLbl>
              <c:idx val="0"/>
              <c:layout>
                <c:manualLayout>
                  <c:x val="-0.14468210797090922"/>
                  <c:y val="9.9891678702366399E-2"/>
                </c:manualLayout>
              </c:layout>
              <c:tx>
                <c:rich>
                  <a:bodyPr/>
                  <a:lstStyle/>
                  <a:p>
                    <a:r>
                      <a:rPr lang="en-US" sz="1000" dirty="0"/>
                      <a:t>Progressed
11%</a:t>
                    </a:r>
                    <a:endParaRPr lang="en-US" sz="900" dirty="0"/>
                  </a:p>
                </c:rich>
              </c:tx>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5D72-45D7-A6E4-E0BF424607CB}"/>
                </c:ext>
              </c:extLst>
            </c:dLbl>
            <c:dLbl>
              <c:idx val="1"/>
              <c:layout>
                <c:manualLayout>
                  <c:x val="-0.17388038615367524"/>
                  <c:y val="3.2297512016484543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5D72-45D7-A6E4-E0BF424607CB}"/>
                </c:ext>
              </c:extLst>
            </c:dLbl>
            <c:dLbl>
              <c:idx val="2"/>
              <c:layout>
                <c:manualLayout>
                  <c:x val="0.28463050045721416"/>
                  <c:y val="-0.23410082317897593"/>
                </c:manualLayout>
              </c:layout>
              <c:tx>
                <c:rich>
                  <a:bodyPr/>
                  <a:lstStyle/>
                  <a:p>
                    <a:pPr>
                      <a:defRPr sz="1000" b="1"/>
                    </a:pPr>
                    <a:r>
                      <a:rPr lang="en-US" sz="1000" dirty="0" smtClean="0"/>
                      <a:t>Downgraded</a:t>
                    </a:r>
                    <a:r>
                      <a:rPr lang="en-US" sz="1000" dirty="0"/>
                      <a:t>
65%</a:t>
                    </a:r>
                    <a:endParaRPr lang="en-US" sz="800" dirty="0"/>
                  </a:p>
                </c:rich>
              </c:tx>
              <c:spPr/>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2-5D72-45D7-A6E4-E0BF424607CB}"/>
                </c:ext>
              </c:extLst>
            </c:dLbl>
            <c:dLbl>
              <c:idx val="3"/>
              <c:layout>
                <c:manualLayout>
                  <c:x val="8.1337337856769304E-2"/>
                  <c:y val="0.10688182567675805"/>
                </c:manualLayout>
              </c:layout>
              <c:tx>
                <c:rich>
                  <a:bodyPr/>
                  <a:lstStyle/>
                  <a:p>
                    <a:r>
                      <a:rPr lang="en-US" sz="1000" dirty="0"/>
                      <a:t>No response
8%</a:t>
                    </a:r>
                    <a:endParaRPr lang="en-US" sz="900" dirty="0"/>
                  </a:p>
                </c:rich>
              </c:tx>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5D72-45D7-A6E4-E0BF424607CB}"/>
                </c:ext>
              </c:extLst>
            </c:dLbl>
            <c:spPr>
              <a:noFill/>
              <a:ln>
                <a:noFill/>
              </a:ln>
              <a:effectLst/>
            </c:spPr>
            <c:txPr>
              <a:bodyPr/>
              <a:lstStyle/>
              <a:p>
                <a:pPr>
                  <a:defRPr sz="1000" b="1"/>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Impact!$A$4:$A$7</c:f>
              <c:strCache>
                <c:ptCount val="4"/>
                <c:pt idx="0">
                  <c:v>Progressed</c:v>
                </c:pt>
                <c:pt idx="1">
                  <c:v>No change</c:v>
                </c:pt>
                <c:pt idx="2">
                  <c:v>Downgraded</c:v>
                </c:pt>
                <c:pt idx="3">
                  <c:v>No response</c:v>
                </c:pt>
              </c:strCache>
            </c:strRef>
          </c:cat>
          <c:val>
            <c:numRef>
              <c:f>Impact!$B$4:$B$7</c:f>
              <c:numCache>
                <c:formatCode>General</c:formatCode>
                <c:ptCount val="4"/>
                <c:pt idx="0">
                  <c:v>4</c:v>
                </c:pt>
                <c:pt idx="1">
                  <c:v>6</c:v>
                </c:pt>
                <c:pt idx="2">
                  <c:v>24</c:v>
                </c:pt>
                <c:pt idx="3">
                  <c:v>3</c:v>
                </c:pt>
              </c:numCache>
            </c:numRef>
          </c:val>
          <c:extLst>
            <c:ext xmlns:c16="http://schemas.microsoft.com/office/drawing/2014/chart" uri="{C3380CC4-5D6E-409C-BE32-E72D297353CC}">
              <c16:uniqueId val="{00000004-5D72-45D7-A6E4-E0BF424607CB}"/>
            </c:ext>
          </c:extLst>
        </c:ser>
        <c:dLbls>
          <c:showLegendKey val="0"/>
          <c:showVal val="0"/>
          <c:showCatName val="1"/>
          <c:showSerName val="0"/>
          <c:showPercent val="1"/>
          <c:showBubbleSize val="0"/>
          <c:showLeaderLines val="1"/>
        </c:dLbls>
      </c:pie3DChart>
    </c:plotArea>
    <c:plotVisOnly val="1"/>
    <c:dispBlanksAs val="gap"/>
    <c:showDLblsOverMax val="0"/>
  </c:chart>
  <c:spPr>
    <a:ln>
      <a:no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Impact!$B$25</c:f>
              <c:strCache>
                <c:ptCount val="1"/>
                <c:pt idx="0">
                  <c:v>Downgraded</c:v>
                </c:pt>
              </c:strCache>
            </c:strRef>
          </c:tx>
          <c:spPr>
            <a:solidFill>
              <a:srgbClr val="FF0000"/>
            </a:solidFill>
          </c:spPr>
          <c:invertIfNegative val="0"/>
          <c:cat>
            <c:strRef>
              <c:f>Impact!$A$26:$A$36</c:f>
              <c:strCache>
                <c:ptCount val="11"/>
                <c:pt idx="0">
                  <c:v>The elderly</c:v>
                </c:pt>
                <c:pt idx="1">
                  <c:v>Education</c:v>
                </c:pt>
                <c:pt idx="2">
                  <c:v>Disabled Persons</c:v>
                </c:pt>
                <c:pt idx="3">
                  <c:v>Women</c:v>
                </c:pt>
                <c:pt idx="4">
                  <c:v>LGBT</c:v>
                </c:pt>
                <c:pt idx="5">
                  <c:v>Children</c:v>
                </c:pt>
                <c:pt idx="6">
                  <c:v>Health</c:v>
                </c:pt>
                <c:pt idx="7">
                  <c:v>Minorities (travellers, migrants, etc)</c:v>
                </c:pt>
                <c:pt idx="8">
                  <c:v>Social Welfare</c:v>
                </c:pt>
                <c:pt idx="9">
                  <c:v>Housing</c:v>
                </c:pt>
                <c:pt idx="10">
                  <c:v>Other</c:v>
                </c:pt>
              </c:strCache>
            </c:strRef>
          </c:cat>
          <c:val>
            <c:numRef>
              <c:f>Impact!$B$26:$B$36</c:f>
              <c:numCache>
                <c:formatCode>General</c:formatCode>
                <c:ptCount val="11"/>
                <c:pt idx="0">
                  <c:v>1</c:v>
                </c:pt>
                <c:pt idx="1">
                  <c:v>2</c:v>
                </c:pt>
                <c:pt idx="2">
                  <c:v>2</c:v>
                </c:pt>
                <c:pt idx="3">
                  <c:v>1</c:v>
                </c:pt>
                <c:pt idx="4">
                  <c:v>2</c:v>
                </c:pt>
                <c:pt idx="5">
                  <c:v>1</c:v>
                </c:pt>
                <c:pt idx="6">
                  <c:v>5</c:v>
                </c:pt>
                <c:pt idx="7">
                  <c:v>7</c:v>
                </c:pt>
                <c:pt idx="8">
                  <c:v>7</c:v>
                </c:pt>
                <c:pt idx="9">
                  <c:v>7</c:v>
                </c:pt>
                <c:pt idx="10">
                  <c:v>8</c:v>
                </c:pt>
              </c:numCache>
            </c:numRef>
          </c:val>
          <c:extLst>
            <c:ext xmlns:c16="http://schemas.microsoft.com/office/drawing/2014/chart" uri="{C3380CC4-5D6E-409C-BE32-E72D297353CC}">
              <c16:uniqueId val="{00000000-9115-4DBE-BD31-D81026CD10A1}"/>
            </c:ext>
          </c:extLst>
        </c:ser>
        <c:ser>
          <c:idx val="1"/>
          <c:order val="1"/>
          <c:tx>
            <c:strRef>
              <c:f>Impact!$C$25</c:f>
              <c:strCache>
                <c:ptCount val="1"/>
                <c:pt idx="0">
                  <c:v>No change</c:v>
                </c:pt>
              </c:strCache>
            </c:strRef>
          </c:tx>
          <c:spPr>
            <a:solidFill>
              <a:schemeClr val="accent6"/>
            </a:solidFill>
          </c:spPr>
          <c:invertIfNegative val="0"/>
          <c:cat>
            <c:strRef>
              <c:f>Impact!$A$26:$A$36</c:f>
              <c:strCache>
                <c:ptCount val="11"/>
                <c:pt idx="0">
                  <c:v>The elderly</c:v>
                </c:pt>
                <c:pt idx="1">
                  <c:v>Education</c:v>
                </c:pt>
                <c:pt idx="2">
                  <c:v>Disabled Persons</c:v>
                </c:pt>
                <c:pt idx="3">
                  <c:v>Women</c:v>
                </c:pt>
                <c:pt idx="4">
                  <c:v>LGBT</c:v>
                </c:pt>
                <c:pt idx="5">
                  <c:v>Children</c:v>
                </c:pt>
                <c:pt idx="6">
                  <c:v>Health</c:v>
                </c:pt>
                <c:pt idx="7">
                  <c:v>Minorities (travellers, migrants, etc)</c:v>
                </c:pt>
                <c:pt idx="8">
                  <c:v>Social Welfare</c:v>
                </c:pt>
                <c:pt idx="9">
                  <c:v>Housing</c:v>
                </c:pt>
                <c:pt idx="10">
                  <c:v>Other</c:v>
                </c:pt>
              </c:strCache>
            </c:strRef>
          </c:cat>
          <c:val>
            <c:numRef>
              <c:f>Impact!$C$26:$C$36</c:f>
              <c:numCache>
                <c:formatCode>General</c:formatCode>
                <c:ptCount val="11"/>
                <c:pt idx="0">
                  <c:v>1</c:v>
                </c:pt>
                <c:pt idx="1">
                  <c:v>1</c:v>
                </c:pt>
                <c:pt idx="2">
                  <c:v>1</c:v>
                </c:pt>
                <c:pt idx="3">
                  <c:v>2</c:v>
                </c:pt>
                <c:pt idx="4">
                  <c:v>2</c:v>
                </c:pt>
                <c:pt idx="5">
                  <c:v>2</c:v>
                </c:pt>
                <c:pt idx="6">
                  <c:v>1</c:v>
                </c:pt>
                <c:pt idx="7">
                  <c:v>3</c:v>
                </c:pt>
                <c:pt idx="8">
                  <c:v>3</c:v>
                </c:pt>
                <c:pt idx="9">
                  <c:v>3</c:v>
                </c:pt>
                <c:pt idx="10">
                  <c:v>4</c:v>
                </c:pt>
              </c:numCache>
            </c:numRef>
          </c:val>
          <c:extLst>
            <c:ext xmlns:c16="http://schemas.microsoft.com/office/drawing/2014/chart" uri="{C3380CC4-5D6E-409C-BE32-E72D297353CC}">
              <c16:uniqueId val="{00000001-9115-4DBE-BD31-D81026CD10A1}"/>
            </c:ext>
          </c:extLst>
        </c:ser>
        <c:ser>
          <c:idx val="2"/>
          <c:order val="2"/>
          <c:tx>
            <c:strRef>
              <c:f>Impact!$D$25</c:f>
              <c:strCache>
                <c:ptCount val="1"/>
                <c:pt idx="0">
                  <c:v>Progressed</c:v>
                </c:pt>
              </c:strCache>
            </c:strRef>
          </c:tx>
          <c:spPr>
            <a:solidFill>
              <a:srgbClr val="00B050"/>
            </a:solidFill>
          </c:spPr>
          <c:invertIfNegative val="0"/>
          <c:cat>
            <c:strRef>
              <c:f>Impact!$A$26:$A$36</c:f>
              <c:strCache>
                <c:ptCount val="11"/>
                <c:pt idx="0">
                  <c:v>The elderly</c:v>
                </c:pt>
                <c:pt idx="1">
                  <c:v>Education</c:v>
                </c:pt>
                <c:pt idx="2">
                  <c:v>Disabled Persons</c:v>
                </c:pt>
                <c:pt idx="3">
                  <c:v>Women</c:v>
                </c:pt>
                <c:pt idx="4">
                  <c:v>LGBT</c:v>
                </c:pt>
                <c:pt idx="5">
                  <c:v>Children</c:v>
                </c:pt>
                <c:pt idx="6">
                  <c:v>Health</c:v>
                </c:pt>
                <c:pt idx="7">
                  <c:v>Minorities (travellers, migrants, etc)</c:v>
                </c:pt>
                <c:pt idx="8">
                  <c:v>Social Welfare</c:v>
                </c:pt>
                <c:pt idx="9">
                  <c:v>Housing</c:v>
                </c:pt>
                <c:pt idx="10">
                  <c:v>Other</c:v>
                </c:pt>
              </c:strCache>
            </c:strRef>
          </c:cat>
          <c:val>
            <c:numRef>
              <c:f>Impact!$D$26:$D$36</c:f>
              <c:numCache>
                <c:formatCode>General</c:formatCode>
                <c:ptCount val="11"/>
                <c:pt idx="2">
                  <c:v>1</c:v>
                </c:pt>
                <c:pt idx="5">
                  <c:v>1</c:v>
                </c:pt>
                <c:pt idx="6">
                  <c:v>1</c:v>
                </c:pt>
                <c:pt idx="8">
                  <c:v>1</c:v>
                </c:pt>
                <c:pt idx="9">
                  <c:v>2</c:v>
                </c:pt>
              </c:numCache>
            </c:numRef>
          </c:val>
          <c:extLst>
            <c:ext xmlns:c16="http://schemas.microsoft.com/office/drawing/2014/chart" uri="{C3380CC4-5D6E-409C-BE32-E72D297353CC}">
              <c16:uniqueId val="{00000002-9115-4DBE-BD31-D81026CD10A1}"/>
            </c:ext>
          </c:extLst>
        </c:ser>
        <c:ser>
          <c:idx val="3"/>
          <c:order val="3"/>
          <c:tx>
            <c:strRef>
              <c:f>Impact!$E$25</c:f>
              <c:strCache>
                <c:ptCount val="1"/>
                <c:pt idx="0">
                  <c:v>No response</c:v>
                </c:pt>
              </c:strCache>
            </c:strRef>
          </c:tx>
          <c:spPr>
            <a:solidFill>
              <a:schemeClr val="bg1">
                <a:lumMod val="65000"/>
              </a:schemeClr>
            </a:solidFill>
          </c:spPr>
          <c:invertIfNegative val="0"/>
          <c:cat>
            <c:strRef>
              <c:f>Impact!$A$26:$A$36</c:f>
              <c:strCache>
                <c:ptCount val="11"/>
                <c:pt idx="0">
                  <c:v>The elderly</c:v>
                </c:pt>
                <c:pt idx="1">
                  <c:v>Education</c:v>
                </c:pt>
                <c:pt idx="2">
                  <c:v>Disabled Persons</c:v>
                </c:pt>
                <c:pt idx="3">
                  <c:v>Women</c:v>
                </c:pt>
                <c:pt idx="4">
                  <c:v>LGBT</c:v>
                </c:pt>
                <c:pt idx="5">
                  <c:v>Children</c:v>
                </c:pt>
                <c:pt idx="6">
                  <c:v>Health</c:v>
                </c:pt>
                <c:pt idx="7">
                  <c:v>Minorities (travellers, migrants, etc)</c:v>
                </c:pt>
                <c:pt idx="8">
                  <c:v>Social Welfare</c:v>
                </c:pt>
                <c:pt idx="9">
                  <c:v>Housing</c:v>
                </c:pt>
                <c:pt idx="10">
                  <c:v>Other</c:v>
                </c:pt>
              </c:strCache>
            </c:strRef>
          </c:cat>
          <c:val>
            <c:numRef>
              <c:f>Impact!$E$26:$E$36</c:f>
              <c:numCache>
                <c:formatCode>General</c:formatCode>
                <c:ptCount val="11"/>
                <c:pt idx="0">
                  <c:v>1</c:v>
                </c:pt>
                <c:pt idx="1">
                  <c:v>1</c:v>
                </c:pt>
                <c:pt idx="3">
                  <c:v>1</c:v>
                </c:pt>
                <c:pt idx="5">
                  <c:v>2</c:v>
                </c:pt>
                <c:pt idx="6">
                  <c:v>2</c:v>
                </c:pt>
                <c:pt idx="8">
                  <c:v>2</c:v>
                </c:pt>
                <c:pt idx="9">
                  <c:v>2</c:v>
                </c:pt>
                <c:pt idx="10">
                  <c:v>2</c:v>
                </c:pt>
              </c:numCache>
            </c:numRef>
          </c:val>
          <c:extLst>
            <c:ext xmlns:c16="http://schemas.microsoft.com/office/drawing/2014/chart" uri="{C3380CC4-5D6E-409C-BE32-E72D297353CC}">
              <c16:uniqueId val="{00000003-9115-4DBE-BD31-D81026CD10A1}"/>
            </c:ext>
          </c:extLst>
        </c:ser>
        <c:dLbls>
          <c:showLegendKey val="0"/>
          <c:showVal val="0"/>
          <c:showCatName val="0"/>
          <c:showSerName val="0"/>
          <c:showPercent val="0"/>
          <c:showBubbleSize val="0"/>
        </c:dLbls>
        <c:gapWidth val="150"/>
        <c:overlap val="100"/>
        <c:axId val="78957568"/>
        <c:axId val="78975744"/>
      </c:barChart>
      <c:catAx>
        <c:axId val="78957568"/>
        <c:scaling>
          <c:orientation val="minMax"/>
        </c:scaling>
        <c:delete val="0"/>
        <c:axPos val="l"/>
        <c:numFmt formatCode="General" sourceLinked="0"/>
        <c:majorTickMark val="out"/>
        <c:minorTickMark val="none"/>
        <c:tickLblPos val="nextTo"/>
        <c:crossAx val="78975744"/>
        <c:crosses val="autoZero"/>
        <c:auto val="1"/>
        <c:lblAlgn val="ctr"/>
        <c:lblOffset val="100"/>
        <c:noMultiLvlLbl val="0"/>
      </c:catAx>
      <c:valAx>
        <c:axId val="78975744"/>
        <c:scaling>
          <c:orientation val="minMax"/>
        </c:scaling>
        <c:delete val="0"/>
        <c:axPos val="b"/>
        <c:majorGridlines/>
        <c:numFmt formatCode="General" sourceLinked="1"/>
        <c:majorTickMark val="out"/>
        <c:minorTickMark val="none"/>
        <c:tickLblPos val="nextTo"/>
        <c:crossAx val="78957568"/>
        <c:crosses val="autoZero"/>
        <c:crossBetween val="between"/>
      </c:valAx>
    </c:plotArea>
    <c:legend>
      <c:legendPos val="r"/>
      <c:layout/>
      <c:overlay val="0"/>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6.6479884044345197E-2"/>
          <c:y val="7.1344427703029512E-2"/>
          <c:w val="0.88296062992125979"/>
          <c:h val="0.87057814524545174"/>
        </c:manualLayout>
      </c:layout>
      <c:pie3DChart>
        <c:varyColors val="1"/>
        <c:ser>
          <c:idx val="0"/>
          <c:order val="0"/>
          <c:dLbls>
            <c:dLbl>
              <c:idx val="0"/>
              <c:layout>
                <c:manualLayout>
                  <c:x val="-0.17204156092058739"/>
                  <c:y val="4.2186447006473761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1311-4567-9128-4F26BFE59117}"/>
                </c:ext>
              </c:extLst>
            </c:dLbl>
            <c:dLbl>
              <c:idx val="1"/>
              <c:layout>
                <c:manualLayout>
                  <c:x val="0.16577236936292056"/>
                  <c:y val="-0.1984220827285279"/>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1311-4567-9128-4F26BFE59117}"/>
                </c:ext>
              </c:extLst>
            </c:dLbl>
            <c:spPr>
              <a:noFill/>
              <a:ln>
                <a:noFill/>
              </a:ln>
              <a:effectLst/>
            </c:spPr>
            <c:txPr>
              <a:bodyPr/>
              <a:lstStyle/>
              <a:p>
                <a:pPr>
                  <a:defRPr b="1"/>
                </a:pPr>
                <a:endParaRPr lang="en-US"/>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Opportunities!$A$4:$A$6</c:f>
              <c:strCache>
                <c:ptCount val="3"/>
                <c:pt idx="0">
                  <c:v>Yes</c:v>
                </c:pt>
                <c:pt idx="1">
                  <c:v>No</c:v>
                </c:pt>
                <c:pt idx="2">
                  <c:v>N/A</c:v>
                </c:pt>
              </c:strCache>
            </c:strRef>
          </c:cat>
          <c:val>
            <c:numRef>
              <c:f>Opportunities!$B$4:$B$6</c:f>
              <c:numCache>
                <c:formatCode>General</c:formatCode>
                <c:ptCount val="3"/>
                <c:pt idx="0">
                  <c:v>16</c:v>
                </c:pt>
                <c:pt idx="1">
                  <c:v>16</c:v>
                </c:pt>
                <c:pt idx="2">
                  <c:v>5</c:v>
                </c:pt>
              </c:numCache>
            </c:numRef>
          </c:val>
          <c:extLst>
            <c:ext xmlns:c16="http://schemas.microsoft.com/office/drawing/2014/chart" uri="{C3380CC4-5D6E-409C-BE32-E72D297353CC}">
              <c16:uniqueId val="{00000002-1311-4567-9128-4F26BFE59117}"/>
            </c:ext>
          </c:extLst>
        </c:ser>
        <c:dLbls>
          <c:showLegendKey val="0"/>
          <c:showVal val="0"/>
          <c:showCatName val="1"/>
          <c:showSerName val="0"/>
          <c:showPercent val="1"/>
          <c:showBubbleSize val="0"/>
          <c:showLeaderLines val="1"/>
        </c:dLbls>
      </c:pie3DChart>
    </c:plotArea>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13"/>
    </mc:Choice>
    <mc:Fallback>
      <c:style val="13"/>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1035284578516617"/>
          <c:y val="8.9592370485182676E-2"/>
          <c:w val="0.81679915010623672"/>
          <c:h val="0.78985250636778259"/>
        </c:manualLayout>
      </c:layout>
      <c:pie3DChart>
        <c:varyColors val="1"/>
        <c:ser>
          <c:idx val="0"/>
          <c:order val="0"/>
          <c:dLbls>
            <c:dLbl>
              <c:idx val="1"/>
              <c:layout>
                <c:manualLayout>
                  <c:x val="-0.20896162000518462"/>
                  <c:y val="-0.17857001149532137"/>
                </c:manualLayout>
              </c:layou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141-4157-B700-C37D620FF801}"/>
                </c:ext>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15:layout/>
              </c:ext>
            </c:extLst>
          </c:dLbls>
          <c:cat>
            <c:strRef>
              <c:f>Afford!$D$4:$D$7</c:f>
              <c:strCache>
                <c:ptCount val="4"/>
                <c:pt idx="0">
                  <c:v>More affordable</c:v>
                </c:pt>
                <c:pt idx="1">
                  <c:v>No change</c:v>
                </c:pt>
                <c:pt idx="2">
                  <c:v>Less affordable</c:v>
                </c:pt>
                <c:pt idx="3">
                  <c:v>N/A</c:v>
                </c:pt>
              </c:strCache>
            </c:strRef>
          </c:cat>
          <c:val>
            <c:numRef>
              <c:f>Afford!$E$4:$E$7</c:f>
              <c:numCache>
                <c:formatCode>General</c:formatCode>
                <c:ptCount val="4"/>
                <c:pt idx="0">
                  <c:v>6</c:v>
                </c:pt>
                <c:pt idx="1">
                  <c:v>14</c:v>
                </c:pt>
                <c:pt idx="2">
                  <c:v>6</c:v>
                </c:pt>
                <c:pt idx="3">
                  <c:v>11</c:v>
                </c:pt>
              </c:numCache>
            </c:numRef>
          </c:val>
          <c:extLst>
            <c:ext xmlns:c16="http://schemas.microsoft.com/office/drawing/2014/chart" uri="{C3380CC4-5D6E-409C-BE32-E72D297353CC}">
              <c16:uniqueId val="{00000001-A141-4157-B700-C37D620FF801}"/>
            </c:ext>
          </c:extLst>
        </c:ser>
        <c:dLbls>
          <c:showLegendKey val="0"/>
          <c:showVal val="1"/>
          <c:showCatName val="1"/>
          <c:showSerName val="0"/>
          <c:showPercent val="0"/>
          <c:showBubbleSize val="0"/>
          <c:showLeaderLines val="1"/>
        </c:dLbls>
      </c:pie3DChart>
    </c:plotArea>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Afford!$B$17</c:f>
              <c:strCache>
                <c:ptCount val="1"/>
                <c:pt idx="0">
                  <c:v>More affordable</c:v>
                </c:pt>
              </c:strCache>
            </c:strRef>
          </c:tx>
          <c:spPr>
            <a:solidFill>
              <a:srgbClr val="00B050"/>
            </a:solidFill>
          </c:spPr>
          <c:invertIfNegative val="0"/>
          <c:cat>
            <c:strRef>
              <c:f>Afford!$A$18:$A$28</c:f>
              <c:strCache>
                <c:ptCount val="11"/>
                <c:pt idx="0">
                  <c:v>The elderly</c:v>
                </c:pt>
                <c:pt idx="1">
                  <c:v>Education</c:v>
                </c:pt>
                <c:pt idx="2">
                  <c:v>Disabled Persons</c:v>
                </c:pt>
                <c:pt idx="3">
                  <c:v>Women</c:v>
                </c:pt>
                <c:pt idx="4">
                  <c:v>LGBT</c:v>
                </c:pt>
                <c:pt idx="5">
                  <c:v>Children</c:v>
                </c:pt>
                <c:pt idx="6">
                  <c:v>Health</c:v>
                </c:pt>
                <c:pt idx="7">
                  <c:v>Minorities (travellers, migrants, etc)</c:v>
                </c:pt>
                <c:pt idx="8">
                  <c:v>Social Welfare</c:v>
                </c:pt>
                <c:pt idx="9">
                  <c:v>Housing</c:v>
                </c:pt>
                <c:pt idx="10">
                  <c:v>Other</c:v>
                </c:pt>
              </c:strCache>
            </c:strRef>
          </c:cat>
          <c:val>
            <c:numRef>
              <c:f>Afford!$B$18:$B$28</c:f>
              <c:numCache>
                <c:formatCode>General</c:formatCode>
                <c:ptCount val="11"/>
                <c:pt idx="1">
                  <c:v>1</c:v>
                </c:pt>
                <c:pt idx="3">
                  <c:v>0</c:v>
                </c:pt>
                <c:pt idx="5">
                  <c:v>1</c:v>
                </c:pt>
                <c:pt idx="6">
                  <c:v>1</c:v>
                </c:pt>
                <c:pt idx="7">
                  <c:v>1</c:v>
                </c:pt>
                <c:pt idx="8">
                  <c:v>2</c:v>
                </c:pt>
                <c:pt idx="9">
                  <c:v>3</c:v>
                </c:pt>
                <c:pt idx="10">
                  <c:v>2</c:v>
                </c:pt>
              </c:numCache>
            </c:numRef>
          </c:val>
          <c:extLst>
            <c:ext xmlns:c16="http://schemas.microsoft.com/office/drawing/2014/chart" uri="{C3380CC4-5D6E-409C-BE32-E72D297353CC}">
              <c16:uniqueId val="{00000000-91AC-4C2E-B0CA-AC55A46B33AC}"/>
            </c:ext>
          </c:extLst>
        </c:ser>
        <c:ser>
          <c:idx val="1"/>
          <c:order val="1"/>
          <c:tx>
            <c:strRef>
              <c:f>Afford!$C$17</c:f>
              <c:strCache>
                <c:ptCount val="1"/>
                <c:pt idx="0">
                  <c:v>No change</c:v>
                </c:pt>
              </c:strCache>
            </c:strRef>
          </c:tx>
          <c:spPr>
            <a:solidFill>
              <a:schemeClr val="accent6"/>
            </a:solidFill>
          </c:spPr>
          <c:invertIfNegative val="0"/>
          <c:cat>
            <c:strRef>
              <c:f>Afford!$A$18:$A$28</c:f>
              <c:strCache>
                <c:ptCount val="11"/>
                <c:pt idx="0">
                  <c:v>The elderly</c:v>
                </c:pt>
                <c:pt idx="1">
                  <c:v>Education</c:v>
                </c:pt>
                <c:pt idx="2">
                  <c:v>Disabled Persons</c:v>
                </c:pt>
                <c:pt idx="3">
                  <c:v>Women</c:v>
                </c:pt>
                <c:pt idx="4">
                  <c:v>LGBT</c:v>
                </c:pt>
                <c:pt idx="5">
                  <c:v>Children</c:v>
                </c:pt>
                <c:pt idx="6">
                  <c:v>Health</c:v>
                </c:pt>
                <c:pt idx="7">
                  <c:v>Minorities (travellers, migrants, etc)</c:v>
                </c:pt>
                <c:pt idx="8">
                  <c:v>Social Welfare</c:v>
                </c:pt>
                <c:pt idx="9">
                  <c:v>Housing</c:v>
                </c:pt>
                <c:pt idx="10">
                  <c:v>Other</c:v>
                </c:pt>
              </c:strCache>
            </c:strRef>
          </c:cat>
          <c:val>
            <c:numRef>
              <c:f>Afford!$C$18:$C$28</c:f>
              <c:numCache>
                <c:formatCode>General</c:formatCode>
                <c:ptCount val="11"/>
                <c:pt idx="0">
                  <c:v>3</c:v>
                </c:pt>
                <c:pt idx="1">
                  <c:v>2</c:v>
                </c:pt>
                <c:pt idx="2">
                  <c:v>1</c:v>
                </c:pt>
                <c:pt idx="3">
                  <c:v>3</c:v>
                </c:pt>
                <c:pt idx="4">
                  <c:v>3</c:v>
                </c:pt>
                <c:pt idx="5">
                  <c:v>3</c:v>
                </c:pt>
                <c:pt idx="6">
                  <c:v>5</c:v>
                </c:pt>
                <c:pt idx="7">
                  <c:v>6</c:v>
                </c:pt>
                <c:pt idx="8">
                  <c:v>10</c:v>
                </c:pt>
                <c:pt idx="9">
                  <c:v>7</c:v>
                </c:pt>
                <c:pt idx="10">
                  <c:v>6</c:v>
                </c:pt>
              </c:numCache>
            </c:numRef>
          </c:val>
          <c:extLst>
            <c:ext xmlns:c16="http://schemas.microsoft.com/office/drawing/2014/chart" uri="{C3380CC4-5D6E-409C-BE32-E72D297353CC}">
              <c16:uniqueId val="{00000001-91AC-4C2E-B0CA-AC55A46B33AC}"/>
            </c:ext>
          </c:extLst>
        </c:ser>
        <c:ser>
          <c:idx val="2"/>
          <c:order val="2"/>
          <c:tx>
            <c:strRef>
              <c:f>Afford!$D$17</c:f>
              <c:strCache>
                <c:ptCount val="1"/>
                <c:pt idx="0">
                  <c:v>Less affordable</c:v>
                </c:pt>
              </c:strCache>
            </c:strRef>
          </c:tx>
          <c:spPr>
            <a:solidFill>
              <a:srgbClr val="FF0000"/>
            </a:solidFill>
          </c:spPr>
          <c:invertIfNegative val="0"/>
          <c:cat>
            <c:strRef>
              <c:f>Afford!$A$18:$A$28</c:f>
              <c:strCache>
                <c:ptCount val="11"/>
                <c:pt idx="0">
                  <c:v>The elderly</c:v>
                </c:pt>
                <c:pt idx="1">
                  <c:v>Education</c:v>
                </c:pt>
                <c:pt idx="2">
                  <c:v>Disabled Persons</c:v>
                </c:pt>
                <c:pt idx="3">
                  <c:v>Women</c:v>
                </c:pt>
                <c:pt idx="4">
                  <c:v>LGBT</c:v>
                </c:pt>
                <c:pt idx="5">
                  <c:v>Children</c:v>
                </c:pt>
                <c:pt idx="6">
                  <c:v>Health</c:v>
                </c:pt>
                <c:pt idx="7">
                  <c:v>Minorities (travellers, migrants, etc)</c:v>
                </c:pt>
                <c:pt idx="8">
                  <c:v>Social Welfare</c:v>
                </c:pt>
                <c:pt idx="9">
                  <c:v>Housing</c:v>
                </c:pt>
                <c:pt idx="10">
                  <c:v>Other</c:v>
                </c:pt>
              </c:strCache>
            </c:strRef>
          </c:cat>
          <c:val>
            <c:numRef>
              <c:f>Afford!$D$18:$D$28</c:f>
              <c:numCache>
                <c:formatCode>General</c:formatCode>
                <c:ptCount val="11"/>
                <c:pt idx="1">
                  <c:v>1</c:v>
                </c:pt>
                <c:pt idx="2">
                  <c:v>2</c:v>
                </c:pt>
                <c:pt idx="3">
                  <c:v>1</c:v>
                </c:pt>
                <c:pt idx="5">
                  <c:v>1</c:v>
                </c:pt>
                <c:pt idx="6">
                  <c:v>1</c:v>
                </c:pt>
                <c:pt idx="8">
                  <c:v>1</c:v>
                </c:pt>
                <c:pt idx="9">
                  <c:v>2</c:v>
                </c:pt>
                <c:pt idx="10">
                  <c:v>2</c:v>
                </c:pt>
              </c:numCache>
            </c:numRef>
          </c:val>
          <c:extLst>
            <c:ext xmlns:c16="http://schemas.microsoft.com/office/drawing/2014/chart" uri="{C3380CC4-5D6E-409C-BE32-E72D297353CC}">
              <c16:uniqueId val="{00000002-91AC-4C2E-B0CA-AC55A46B33AC}"/>
            </c:ext>
          </c:extLst>
        </c:ser>
        <c:ser>
          <c:idx val="3"/>
          <c:order val="3"/>
          <c:tx>
            <c:strRef>
              <c:f>Afford!$E$17</c:f>
              <c:strCache>
                <c:ptCount val="1"/>
                <c:pt idx="0">
                  <c:v>N/A</c:v>
                </c:pt>
              </c:strCache>
            </c:strRef>
          </c:tx>
          <c:spPr>
            <a:solidFill>
              <a:schemeClr val="bg1">
                <a:lumMod val="65000"/>
              </a:schemeClr>
            </a:solidFill>
          </c:spPr>
          <c:invertIfNegative val="0"/>
          <c:cat>
            <c:strRef>
              <c:f>Afford!$A$18:$A$28</c:f>
              <c:strCache>
                <c:ptCount val="11"/>
                <c:pt idx="0">
                  <c:v>The elderly</c:v>
                </c:pt>
                <c:pt idx="1">
                  <c:v>Education</c:v>
                </c:pt>
                <c:pt idx="2">
                  <c:v>Disabled Persons</c:v>
                </c:pt>
                <c:pt idx="3">
                  <c:v>Women</c:v>
                </c:pt>
                <c:pt idx="4">
                  <c:v>LGBT</c:v>
                </c:pt>
                <c:pt idx="5">
                  <c:v>Children</c:v>
                </c:pt>
                <c:pt idx="6">
                  <c:v>Health</c:v>
                </c:pt>
                <c:pt idx="7">
                  <c:v>Minorities (travellers, migrants, etc)</c:v>
                </c:pt>
                <c:pt idx="8">
                  <c:v>Social Welfare</c:v>
                </c:pt>
                <c:pt idx="9">
                  <c:v>Housing</c:v>
                </c:pt>
                <c:pt idx="10">
                  <c:v>Other</c:v>
                </c:pt>
              </c:strCache>
            </c:strRef>
          </c:cat>
          <c:val>
            <c:numRef>
              <c:f>Afford!$E$18:$E$28</c:f>
              <c:numCache>
                <c:formatCode>General</c:formatCode>
                <c:ptCount val="11"/>
                <c:pt idx="2">
                  <c:v>1</c:v>
                </c:pt>
                <c:pt idx="4">
                  <c:v>1</c:v>
                </c:pt>
                <c:pt idx="5">
                  <c:v>1</c:v>
                </c:pt>
                <c:pt idx="6">
                  <c:v>2</c:v>
                </c:pt>
                <c:pt idx="7">
                  <c:v>3</c:v>
                </c:pt>
                <c:pt idx="8">
                  <c:v>0</c:v>
                </c:pt>
                <c:pt idx="9">
                  <c:v>2</c:v>
                </c:pt>
                <c:pt idx="10">
                  <c:v>4</c:v>
                </c:pt>
              </c:numCache>
            </c:numRef>
          </c:val>
          <c:extLst>
            <c:ext xmlns:c16="http://schemas.microsoft.com/office/drawing/2014/chart" uri="{C3380CC4-5D6E-409C-BE32-E72D297353CC}">
              <c16:uniqueId val="{00000003-91AC-4C2E-B0CA-AC55A46B33AC}"/>
            </c:ext>
          </c:extLst>
        </c:ser>
        <c:dLbls>
          <c:showLegendKey val="0"/>
          <c:showVal val="0"/>
          <c:showCatName val="0"/>
          <c:showSerName val="0"/>
          <c:showPercent val="0"/>
          <c:showBubbleSize val="0"/>
        </c:dLbls>
        <c:gapWidth val="150"/>
        <c:overlap val="100"/>
        <c:axId val="5170688"/>
        <c:axId val="5172224"/>
      </c:barChart>
      <c:catAx>
        <c:axId val="5170688"/>
        <c:scaling>
          <c:orientation val="minMax"/>
        </c:scaling>
        <c:delete val="0"/>
        <c:axPos val="l"/>
        <c:numFmt formatCode="General" sourceLinked="0"/>
        <c:majorTickMark val="out"/>
        <c:minorTickMark val="none"/>
        <c:tickLblPos val="nextTo"/>
        <c:crossAx val="5172224"/>
        <c:crosses val="autoZero"/>
        <c:auto val="1"/>
        <c:lblAlgn val="ctr"/>
        <c:lblOffset val="100"/>
        <c:noMultiLvlLbl val="0"/>
      </c:catAx>
      <c:valAx>
        <c:axId val="5172224"/>
        <c:scaling>
          <c:orientation val="minMax"/>
        </c:scaling>
        <c:delete val="0"/>
        <c:axPos val="b"/>
        <c:majorGridlines/>
        <c:numFmt formatCode="General" sourceLinked="1"/>
        <c:majorTickMark val="out"/>
        <c:minorTickMark val="none"/>
        <c:tickLblPos val="nextTo"/>
        <c:crossAx val="517068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13"/>
    </mc:Choice>
    <mc:Fallback>
      <c:style val="13"/>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3.6848495498272696E-2"/>
          <c:y val="9.2350559300847235E-2"/>
          <c:w val="0.86538117300665296"/>
          <c:h val="0.87771407814186053"/>
        </c:manualLayout>
      </c:layout>
      <c:pie3DChart>
        <c:varyColors val="1"/>
        <c:ser>
          <c:idx val="0"/>
          <c:order val="0"/>
          <c:dLbls>
            <c:dLbl>
              <c:idx val="0"/>
              <c:spPr/>
              <c:txPr>
                <a:bodyPr/>
                <a:lstStyle/>
                <a:p>
                  <a:pPr>
                    <a:defRPr b="1"/>
                  </a:pPr>
                  <a:endParaRPr lang="en-US"/>
                </a:p>
              </c:txPr>
              <c:showLegendKey val="0"/>
              <c:showVal val="0"/>
              <c:showCatName val="1"/>
              <c:showSerName val="0"/>
              <c:showPercent val="1"/>
              <c:showBubbleSize val="0"/>
            </c:dLbl>
            <c:dLbl>
              <c:idx val="1"/>
              <c:layout>
                <c:manualLayout>
                  <c:x val="-0.14162269210891804"/>
                  <c:y val="-0.18562356435432004"/>
                </c:manualLayout>
              </c:layout>
              <c:spPr/>
              <c:txPr>
                <a:bodyPr/>
                <a:lstStyle/>
                <a:p>
                  <a:pPr>
                    <a:defRPr b="1"/>
                  </a:pPr>
                  <a:endParaRPr lang="en-US"/>
                </a:p>
              </c:txPr>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E89D-4EF6-A189-712D4B5F128E}"/>
                </c:ext>
              </c:extLst>
            </c:dLbl>
            <c:dLbl>
              <c:idx val="2"/>
              <c:spPr/>
              <c:txPr>
                <a:bodyPr/>
                <a:lstStyle/>
                <a:p>
                  <a:pPr>
                    <a:defRPr b="1"/>
                  </a:pPr>
                  <a:endParaRPr lang="en-US"/>
                </a:p>
              </c:txPr>
              <c:showLegendKey val="0"/>
              <c:showVal val="0"/>
              <c:showCatName val="1"/>
              <c:showSerName val="0"/>
              <c:showPercent val="1"/>
              <c:showBubbleSize val="0"/>
            </c:dLbl>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Allocation!$A$4:$A$6</c:f>
              <c:strCache>
                <c:ptCount val="3"/>
                <c:pt idx="0">
                  <c:v>Yes</c:v>
                </c:pt>
                <c:pt idx="1">
                  <c:v>No</c:v>
                </c:pt>
                <c:pt idx="2">
                  <c:v>No response</c:v>
                </c:pt>
              </c:strCache>
            </c:strRef>
          </c:cat>
          <c:val>
            <c:numRef>
              <c:f>Allocation!$B$4:$B$6</c:f>
              <c:numCache>
                <c:formatCode>General</c:formatCode>
                <c:ptCount val="3"/>
                <c:pt idx="0">
                  <c:v>3</c:v>
                </c:pt>
                <c:pt idx="1">
                  <c:v>28</c:v>
                </c:pt>
                <c:pt idx="2">
                  <c:v>6</c:v>
                </c:pt>
              </c:numCache>
            </c:numRef>
          </c:val>
          <c:extLst>
            <c:ext xmlns:c16="http://schemas.microsoft.com/office/drawing/2014/chart" uri="{C3380CC4-5D6E-409C-BE32-E72D297353CC}">
              <c16:uniqueId val="{00000003-E89D-4EF6-A189-712D4B5F128E}"/>
            </c:ext>
          </c:extLst>
        </c:ser>
        <c:dLbls>
          <c:showLegendKey val="0"/>
          <c:showVal val="0"/>
          <c:showCatName val="1"/>
          <c:showSerName val="0"/>
          <c:showPercent val="1"/>
          <c:showBubbleSize val="0"/>
          <c:showLeaderLines val="1"/>
        </c:dLbls>
      </c:pie3DChart>
    </c:plotArea>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3839460398938725"/>
          <c:y val="4.4090887984408487E-2"/>
          <c:w val="0.48996203811629219"/>
          <c:h val="0.90111728740358921"/>
        </c:manualLayout>
      </c:layout>
      <c:barChart>
        <c:barDir val="bar"/>
        <c:grouping val="stacked"/>
        <c:varyColors val="0"/>
        <c:ser>
          <c:idx val="0"/>
          <c:order val="0"/>
          <c:tx>
            <c:strRef>
              <c:f>Allocation!$B$16</c:f>
              <c:strCache>
                <c:ptCount val="1"/>
                <c:pt idx="0">
                  <c:v>Yes</c:v>
                </c:pt>
              </c:strCache>
            </c:strRef>
          </c:tx>
          <c:spPr>
            <a:solidFill>
              <a:srgbClr val="00B050"/>
            </a:solidFill>
          </c:spPr>
          <c:invertIfNegative val="0"/>
          <c:cat>
            <c:strRef>
              <c:f>Allocation!$A$17:$A$27</c:f>
              <c:strCache>
                <c:ptCount val="11"/>
                <c:pt idx="0">
                  <c:v>The elderly</c:v>
                </c:pt>
                <c:pt idx="1">
                  <c:v>Education</c:v>
                </c:pt>
                <c:pt idx="2">
                  <c:v>Disabled Persons</c:v>
                </c:pt>
                <c:pt idx="3">
                  <c:v>Women</c:v>
                </c:pt>
                <c:pt idx="4">
                  <c:v>LGBT</c:v>
                </c:pt>
                <c:pt idx="5">
                  <c:v>Children</c:v>
                </c:pt>
                <c:pt idx="6">
                  <c:v>Health</c:v>
                </c:pt>
                <c:pt idx="7">
                  <c:v>Minorities (travellers, migrants, etc)</c:v>
                </c:pt>
                <c:pt idx="8">
                  <c:v>Housing</c:v>
                </c:pt>
                <c:pt idx="9">
                  <c:v>Social Welfare</c:v>
                </c:pt>
                <c:pt idx="10">
                  <c:v>Other</c:v>
                </c:pt>
              </c:strCache>
            </c:strRef>
          </c:cat>
          <c:val>
            <c:numRef>
              <c:f>Allocation!$B$17:$B$27</c:f>
              <c:numCache>
                <c:formatCode>General</c:formatCode>
                <c:ptCount val="11"/>
                <c:pt idx="5">
                  <c:v>1</c:v>
                </c:pt>
                <c:pt idx="7">
                  <c:v>1</c:v>
                </c:pt>
                <c:pt idx="8">
                  <c:v>2</c:v>
                </c:pt>
                <c:pt idx="9">
                  <c:v>1</c:v>
                </c:pt>
              </c:numCache>
            </c:numRef>
          </c:val>
          <c:extLst>
            <c:ext xmlns:c16="http://schemas.microsoft.com/office/drawing/2014/chart" uri="{C3380CC4-5D6E-409C-BE32-E72D297353CC}">
              <c16:uniqueId val="{00000000-E87D-44B0-8227-B53BB13CE38F}"/>
            </c:ext>
          </c:extLst>
        </c:ser>
        <c:ser>
          <c:idx val="1"/>
          <c:order val="1"/>
          <c:tx>
            <c:strRef>
              <c:f>Allocation!$C$16</c:f>
              <c:strCache>
                <c:ptCount val="1"/>
                <c:pt idx="0">
                  <c:v>No</c:v>
                </c:pt>
              </c:strCache>
            </c:strRef>
          </c:tx>
          <c:spPr>
            <a:solidFill>
              <a:srgbClr val="C00000"/>
            </a:solidFill>
          </c:spPr>
          <c:invertIfNegative val="0"/>
          <c:cat>
            <c:strRef>
              <c:f>Allocation!$A$17:$A$27</c:f>
              <c:strCache>
                <c:ptCount val="11"/>
                <c:pt idx="0">
                  <c:v>The elderly</c:v>
                </c:pt>
                <c:pt idx="1">
                  <c:v>Education</c:v>
                </c:pt>
                <c:pt idx="2">
                  <c:v>Disabled Persons</c:v>
                </c:pt>
                <c:pt idx="3">
                  <c:v>Women</c:v>
                </c:pt>
                <c:pt idx="4">
                  <c:v>LGBT</c:v>
                </c:pt>
                <c:pt idx="5">
                  <c:v>Children</c:v>
                </c:pt>
                <c:pt idx="6">
                  <c:v>Health</c:v>
                </c:pt>
                <c:pt idx="7">
                  <c:v>Minorities (travellers, migrants, etc)</c:v>
                </c:pt>
                <c:pt idx="8">
                  <c:v>Housing</c:v>
                </c:pt>
                <c:pt idx="9">
                  <c:v>Social Welfare</c:v>
                </c:pt>
                <c:pt idx="10">
                  <c:v>Other</c:v>
                </c:pt>
              </c:strCache>
            </c:strRef>
          </c:cat>
          <c:val>
            <c:numRef>
              <c:f>Allocation!$C$17:$C$27</c:f>
              <c:numCache>
                <c:formatCode>General</c:formatCode>
                <c:ptCount val="11"/>
                <c:pt idx="0">
                  <c:v>3</c:v>
                </c:pt>
                <c:pt idx="1">
                  <c:v>4</c:v>
                </c:pt>
                <c:pt idx="2">
                  <c:v>4</c:v>
                </c:pt>
                <c:pt idx="3">
                  <c:v>4</c:v>
                </c:pt>
                <c:pt idx="4">
                  <c:v>3</c:v>
                </c:pt>
                <c:pt idx="5">
                  <c:v>4</c:v>
                </c:pt>
                <c:pt idx="6">
                  <c:v>8</c:v>
                </c:pt>
                <c:pt idx="7">
                  <c:v>8</c:v>
                </c:pt>
                <c:pt idx="8">
                  <c:v>11</c:v>
                </c:pt>
                <c:pt idx="9">
                  <c:v>11</c:v>
                </c:pt>
                <c:pt idx="10">
                  <c:v>13</c:v>
                </c:pt>
              </c:numCache>
            </c:numRef>
          </c:val>
          <c:extLst>
            <c:ext xmlns:c16="http://schemas.microsoft.com/office/drawing/2014/chart" uri="{C3380CC4-5D6E-409C-BE32-E72D297353CC}">
              <c16:uniqueId val="{00000001-E87D-44B0-8227-B53BB13CE38F}"/>
            </c:ext>
          </c:extLst>
        </c:ser>
        <c:ser>
          <c:idx val="2"/>
          <c:order val="2"/>
          <c:tx>
            <c:strRef>
              <c:f>Allocation!$D$16</c:f>
              <c:strCache>
                <c:ptCount val="1"/>
                <c:pt idx="0">
                  <c:v>N/A</c:v>
                </c:pt>
              </c:strCache>
            </c:strRef>
          </c:tx>
          <c:spPr>
            <a:solidFill>
              <a:schemeClr val="bg1">
                <a:lumMod val="65000"/>
              </a:schemeClr>
            </a:solidFill>
          </c:spPr>
          <c:invertIfNegative val="0"/>
          <c:cat>
            <c:strRef>
              <c:f>Allocation!$A$17:$A$27</c:f>
              <c:strCache>
                <c:ptCount val="11"/>
                <c:pt idx="0">
                  <c:v>The elderly</c:v>
                </c:pt>
                <c:pt idx="1">
                  <c:v>Education</c:v>
                </c:pt>
                <c:pt idx="2">
                  <c:v>Disabled Persons</c:v>
                </c:pt>
                <c:pt idx="3">
                  <c:v>Women</c:v>
                </c:pt>
                <c:pt idx="4">
                  <c:v>LGBT</c:v>
                </c:pt>
                <c:pt idx="5">
                  <c:v>Children</c:v>
                </c:pt>
                <c:pt idx="6">
                  <c:v>Health</c:v>
                </c:pt>
                <c:pt idx="7">
                  <c:v>Minorities (travellers, migrants, etc)</c:v>
                </c:pt>
                <c:pt idx="8">
                  <c:v>Housing</c:v>
                </c:pt>
                <c:pt idx="9">
                  <c:v>Social Welfare</c:v>
                </c:pt>
                <c:pt idx="10">
                  <c:v>Other</c:v>
                </c:pt>
              </c:strCache>
            </c:strRef>
          </c:cat>
          <c:val>
            <c:numRef>
              <c:f>Allocation!$D$17:$D$27</c:f>
              <c:numCache>
                <c:formatCode>General</c:formatCode>
                <c:ptCount val="11"/>
                <c:pt idx="4">
                  <c:v>1</c:v>
                </c:pt>
                <c:pt idx="5">
                  <c:v>1</c:v>
                </c:pt>
                <c:pt idx="6">
                  <c:v>1</c:v>
                </c:pt>
                <c:pt idx="7">
                  <c:v>1</c:v>
                </c:pt>
                <c:pt idx="9">
                  <c:v>1</c:v>
                </c:pt>
                <c:pt idx="10">
                  <c:v>1</c:v>
                </c:pt>
              </c:numCache>
            </c:numRef>
          </c:val>
          <c:extLst>
            <c:ext xmlns:c16="http://schemas.microsoft.com/office/drawing/2014/chart" uri="{C3380CC4-5D6E-409C-BE32-E72D297353CC}">
              <c16:uniqueId val="{00000002-E87D-44B0-8227-B53BB13CE38F}"/>
            </c:ext>
          </c:extLst>
        </c:ser>
        <c:dLbls>
          <c:showLegendKey val="0"/>
          <c:showVal val="0"/>
          <c:showCatName val="0"/>
          <c:showSerName val="0"/>
          <c:showPercent val="0"/>
          <c:showBubbleSize val="0"/>
        </c:dLbls>
        <c:gapWidth val="150"/>
        <c:overlap val="100"/>
        <c:axId val="78528512"/>
        <c:axId val="78530048"/>
      </c:barChart>
      <c:catAx>
        <c:axId val="78528512"/>
        <c:scaling>
          <c:orientation val="minMax"/>
        </c:scaling>
        <c:delete val="0"/>
        <c:axPos val="l"/>
        <c:numFmt formatCode="General" sourceLinked="0"/>
        <c:majorTickMark val="out"/>
        <c:minorTickMark val="none"/>
        <c:tickLblPos val="nextTo"/>
        <c:crossAx val="78530048"/>
        <c:crosses val="autoZero"/>
        <c:auto val="1"/>
        <c:lblAlgn val="ctr"/>
        <c:lblOffset val="100"/>
        <c:noMultiLvlLbl val="0"/>
      </c:catAx>
      <c:valAx>
        <c:axId val="78530048"/>
        <c:scaling>
          <c:orientation val="minMax"/>
        </c:scaling>
        <c:delete val="0"/>
        <c:axPos val="b"/>
        <c:majorGridlines/>
        <c:numFmt formatCode="General" sourceLinked="1"/>
        <c:majorTickMark val="out"/>
        <c:minorTickMark val="none"/>
        <c:tickLblPos val="nextTo"/>
        <c:crossAx val="78528512"/>
        <c:crosses val="autoZero"/>
        <c:crossBetween val="between"/>
      </c:valAx>
    </c:plotArea>
    <c:legend>
      <c:legendPos val="r"/>
      <c:layout/>
      <c:overlay val="0"/>
    </c:legend>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cat>
            <c:strRef>
              <c:f>Access!$A$4:$A$8</c:f>
              <c:strCache>
                <c:ptCount val="5"/>
                <c:pt idx="0">
                  <c:v>Increased accessibility</c:v>
                </c:pt>
                <c:pt idx="1">
                  <c:v>No change in accessibility</c:v>
                </c:pt>
                <c:pt idx="2">
                  <c:v>Decreased accessibility</c:v>
                </c:pt>
                <c:pt idx="3">
                  <c:v>No applicable</c:v>
                </c:pt>
                <c:pt idx="4">
                  <c:v>No response </c:v>
                </c:pt>
              </c:strCache>
            </c:strRef>
          </c:cat>
          <c:val>
            <c:numRef>
              <c:f>Access!$B$4:$B$8</c:f>
              <c:numCache>
                <c:formatCode>General</c:formatCode>
                <c:ptCount val="5"/>
                <c:pt idx="0">
                  <c:v>6</c:v>
                </c:pt>
                <c:pt idx="1">
                  <c:v>18</c:v>
                </c:pt>
                <c:pt idx="2">
                  <c:v>7</c:v>
                </c:pt>
                <c:pt idx="3">
                  <c:v>4</c:v>
                </c:pt>
                <c:pt idx="4">
                  <c:v>2</c:v>
                </c:pt>
              </c:numCache>
            </c:numRef>
          </c:val>
          <c:extLst>
            <c:ext xmlns:c16="http://schemas.microsoft.com/office/drawing/2014/chart" uri="{C3380CC4-5D6E-409C-BE32-E72D297353CC}">
              <c16:uniqueId val="{00000000-6121-4356-B12D-B8C0F271E19E}"/>
            </c:ext>
          </c:extLst>
        </c:ser>
        <c:dLbls>
          <c:showLegendKey val="0"/>
          <c:showVal val="0"/>
          <c:showCatName val="0"/>
          <c:showSerName val="0"/>
          <c:showPercent val="0"/>
          <c:showBubbleSize val="0"/>
        </c:dLbls>
        <c:gapWidth val="150"/>
        <c:shape val="box"/>
        <c:axId val="78575104"/>
        <c:axId val="78576640"/>
        <c:axId val="0"/>
      </c:bar3DChart>
      <c:catAx>
        <c:axId val="78575104"/>
        <c:scaling>
          <c:orientation val="minMax"/>
        </c:scaling>
        <c:delete val="0"/>
        <c:axPos val="b"/>
        <c:numFmt formatCode="General" sourceLinked="0"/>
        <c:majorTickMark val="out"/>
        <c:minorTickMark val="none"/>
        <c:tickLblPos val="nextTo"/>
        <c:crossAx val="78576640"/>
        <c:crosses val="autoZero"/>
        <c:auto val="1"/>
        <c:lblAlgn val="ctr"/>
        <c:lblOffset val="100"/>
        <c:noMultiLvlLbl val="0"/>
      </c:catAx>
      <c:valAx>
        <c:axId val="78576640"/>
        <c:scaling>
          <c:orientation val="minMax"/>
        </c:scaling>
        <c:delete val="0"/>
        <c:axPos val="l"/>
        <c:majorGridlines/>
        <c:numFmt formatCode="General" sourceLinked="1"/>
        <c:majorTickMark val="out"/>
        <c:minorTickMark val="none"/>
        <c:tickLblPos val="nextTo"/>
        <c:crossAx val="78575104"/>
        <c:crosses val="autoZero"/>
        <c:crossBetween val="between"/>
      </c:valAx>
      <c:spPr>
        <a:ln>
          <a:noFill/>
        </a:ln>
      </c:spPr>
    </c:plotArea>
    <c:plotVisOnly val="1"/>
    <c:dispBlanksAs val="gap"/>
    <c:showDLblsOverMax val="0"/>
  </c:chart>
  <c:spPr>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Access!$B$22</c:f>
              <c:strCache>
                <c:ptCount val="1"/>
                <c:pt idx="0">
                  <c:v>Decreased accessibility</c:v>
                </c:pt>
              </c:strCache>
            </c:strRef>
          </c:tx>
          <c:spPr>
            <a:solidFill>
              <a:srgbClr val="FF0000"/>
            </a:solidFill>
          </c:spPr>
          <c:invertIfNegative val="0"/>
          <c:cat>
            <c:strRef>
              <c:f>Access!$A$23:$A$33</c:f>
              <c:strCache>
                <c:ptCount val="11"/>
                <c:pt idx="0">
                  <c:v>The elderly</c:v>
                </c:pt>
                <c:pt idx="1">
                  <c:v>Education</c:v>
                </c:pt>
                <c:pt idx="2">
                  <c:v>Disabled Persons</c:v>
                </c:pt>
                <c:pt idx="3">
                  <c:v>Women</c:v>
                </c:pt>
                <c:pt idx="4">
                  <c:v>LGBT</c:v>
                </c:pt>
                <c:pt idx="5">
                  <c:v>Children</c:v>
                </c:pt>
                <c:pt idx="6">
                  <c:v>Health</c:v>
                </c:pt>
                <c:pt idx="7">
                  <c:v>Minorities (travellers, migrants, etc)</c:v>
                </c:pt>
                <c:pt idx="8">
                  <c:v>Social Welfare</c:v>
                </c:pt>
                <c:pt idx="9">
                  <c:v>Housing</c:v>
                </c:pt>
                <c:pt idx="10">
                  <c:v>Other</c:v>
                </c:pt>
              </c:strCache>
            </c:strRef>
          </c:cat>
          <c:val>
            <c:numRef>
              <c:f>Access!$B$23:$B$33</c:f>
              <c:numCache>
                <c:formatCode>General</c:formatCode>
                <c:ptCount val="11"/>
                <c:pt idx="1">
                  <c:v>2</c:v>
                </c:pt>
                <c:pt idx="2">
                  <c:v>1</c:v>
                </c:pt>
                <c:pt idx="3">
                  <c:v>2</c:v>
                </c:pt>
                <c:pt idx="4">
                  <c:v>1</c:v>
                </c:pt>
                <c:pt idx="5">
                  <c:v>2</c:v>
                </c:pt>
                <c:pt idx="6">
                  <c:v>2</c:v>
                </c:pt>
                <c:pt idx="7">
                  <c:v>2</c:v>
                </c:pt>
                <c:pt idx="8">
                  <c:v>3</c:v>
                </c:pt>
                <c:pt idx="9">
                  <c:v>2</c:v>
                </c:pt>
                <c:pt idx="10">
                  <c:v>3</c:v>
                </c:pt>
              </c:numCache>
            </c:numRef>
          </c:val>
          <c:extLst>
            <c:ext xmlns:c16="http://schemas.microsoft.com/office/drawing/2014/chart" uri="{C3380CC4-5D6E-409C-BE32-E72D297353CC}">
              <c16:uniqueId val="{00000000-6061-4918-AAE2-E578084BA9D3}"/>
            </c:ext>
          </c:extLst>
        </c:ser>
        <c:ser>
          <c:idx val="1"/>
          <c:order val="1"/>
          <c:tx>
            <c:strRef>
              <c:f>Access!$C$22</c:f>
              <c:strCache>
                <c:ptCount val="1"/>
                <c:pt idx="0">
                  <c:v>No change in accessibility</c:v>
                </c:pt>
              </c:strCache>
            </c:strRef>
          </c:tx>
          <c:spPr>
            <a:solidFill>
              <a:schemeClr val="accent6"/>
            </a:solidFill>
          </c:spPr>
          <c:invertIfNegative val="0"/>
          <c:cat>
            <c:strRef>
              <c:f>Access!$A$23:$A$33</c:f>
              <c:strCache>
                <c:ptCount val="11"/>
                <c:pt idx="0">
                  <c:v>The elderly</c:v>
                </c:pt>
                <c:pt idx="1">
                  <c:v>Education</c:v>
                </c:pt>
                <c:pt idx="2">
                  <c:v>Disabled Persons</c:v>
                </c:pt>
                <c:pt idx="3">
                  <c:v>Women</c:v>
                </c:pt>
                <c:pt idx="4">
                  <c:v>LGBT</c:v>
                </c:pt>
                <c:pt idx="5">
                  <c:v>Children</c:v>
                </c:pt>
                <c:pt idx="6">
                  <c:v>Health</c:v>
                </c:pt>
                <c:pt idx="7">
                  <c:v>Minorities (travellers, migrants, etc)</c:v>
                </c:pt>
                <c:pt idx="8">
                  <c:v>Social Welfare</c:v>
                </c:pt>
                <c:pt idx="9">
                  <c:v>Housing</c:v>
                </c:pt>
                <c:pt idx="10">
                  <c:v>Other</c:v>
                </c:pt>
              </c:strCache>
            </c:strRef>
          </c:cat>
          <c:val>
            <c:numRef>
              <c:f>Access!$C$23:$C$33</c:f>
              <c:numCache>
                <c:formatCode>General</c:formatCode>
                <c:ptCount val="11"/>
                <c:pt idx="0">
                  <c:v>3</c:v>
                </c:pt>
                <c:pt idx="1">
                  <c:v>1</c:v>
                </c:pt>
                <c:pt idx="2">
                  <c:v>3</c:v>
                </c:pt>
                <c:pt idx="3">
                  <c:v>2</c:v>
                </c:pt>
                <c:pt idx="4">
                  <c:v>2</c:v>
                </c:pt>
                <c:pt idx="5">
                  <c:v>3</c:v>
                </c:pt>
                <c:pt idx="6">
                  <c:v>5</c:v>
                </c:pt>
                <c:pt idx="7">
                  <c:v>6</c:v>
                </c:pt>
                <c:pt idx="8">
                  <c:v>8</c:v>
                </c:pt>
                <c:pt idx="9">
                  <c:v>7</c:v>
                </c:pt>
                <c:pt idx="10">
                  <c:v>6</c:v>
                </c:pt>
              </c:numCache>
            </c:numRef>
          </c:val>
          <c:extLst>
            <c:ext xmlns:c16="http://schemas.microsoft.com/office/drawing/2014/chart" uri="{C3380CC4-5D6E-409C-BE32-E72D297353CC}">
              <c16:uniqueId val="{00000001-6061-4918-AAE2-E578084BA9D3}"/>
            </c:ext>
          </c:extLst>
        </c:ser>
        <c:ser>
          <c:idx val="2"/>
          <c:order val="2"/>
          <c:tx>
            <c:strRef>
              <c:f>Access!$D$22</c:f>
              <c:strCache>
                <c:ptCount val="1"/>
                <c:pt idx="0">
                  <c:v>Increased accessibility</c:v>
                </c:pt>
              </c:strCache>
            </c:strRef>
          </c:tx>
          <c:spPr>
            <a:solidFill>
              <a:srgbClr val="92D050"/>
            </a:solidFill>
          </c:spPr>
          <c:invertIfNegative val="0"/>
          <c:cat>
            <c:strRef>
              <c:f>Access!$A$23:$A$33</c:f>
              <c:strCache>
                <c:ptCount val="11"/>
                <c:pt idx="0">
                  <c:v>The elderly</c:v>
                </c:pt>
                <c:pt idx="1">
                  <c:v>Education</c:v>
                </c:pt>
                <c:pt idx="2">
                  <c:v>Disabled Persons</c:v>
                </c:pt>
                <c:pt idx="3">
                  <c:v>Women</c:v>
                </c:pt>
                <c:pt idx="4">
                  <c:v>LGBT</c:v>
                </c:pt>
                <c:pt idx="5">
                  <c:v>Children</c:v>
                </c:pt>
                <c:pt idx="6">
                  <c:v>Health</c:v>
                </c:pt>
                <c:pt idx="7">
                  <c:v>Minorities (travellers, migrants, etc)</c:v>
                </c:pt>
                <c:pt idx="8">
                  <c:v>Social Welfare</c:v>
                </c:pt>
                <c:pt idx="9">
                  <c:v>Housing</c:v>
                </c:pt>
                <c:pt idx="10">
                  <c:v>Other</c:v>
                </c:pt>
              </c:strCache>
            </c:strRef>
          </c:cat>
          <c:val>
            <c:numRef>
              <c:f>Access!$D$23:$D$33</c:f>
              <c:numCache>
                <c:formatCode>General</c:formatCode>
                <c:ptCount val="11"/>
                <c:pt idx="1">
                  <c:v>1</c:v>
                </c:pt>
                <c:pt idx="4">
                  <c:v>1</c:v>
                </c:pt>
                <c:pt idx="5">
                  <c:v>1</c:v>
                </c:pt>
                <c:pt idx="6">
                  <c:v>1</c:v>
                </c:pt>
                <c:pt idx="8">
                  <c:v>2</c:v>
                </c:pt>
                <c:pt idx="9">
                  <c:v>3</c:v>
                </c:pt>
                <c:pt idx="10">
                  <c:v>2</c:v>
                </c:pt>
              </c:numCache>
            </c:numRef>
          </c:val>
          <c:extLst>
            <c:ext xmlns:c16="http://schemas.microsoft.com/office/drawing/2014/chart" uri="{C3380CC4-5D6E-409C-BE32-E72D297353CC}">
              <c16:uniqueId val="{00000002-6061-4918-AAE2-E578084BA9D3}"/>
            </c:ext>
          </c:extLst>
        </c:ser>
        <c:ser>
          <c:idx val="3"/>
          <c:order val="3"/>
          <c:tx>
            <c:strRef>
              <c:f>Access!$E$22</c:f>
              <c:strCache>
                <c:ptCount val="1"/>
                <c:pt idx="0">
                  <c:v>N/A</c:v>
                </c:pt>
              </c:strCache>
            </c:strRef>
          </c:tx>
          <c:spPr>
            <a:solidFill>
              <a:schemeClr val="bg1">
                <a:lumMod val="65000"/>
              </a:schemeClr>
            </a:solidFill>
          </c:spPr>
          <c:invertIfNegative val="0"/>
          <c:cat>
            <c:strRef>
              <c:f>Access!$A$23:$A$33</c:f>
              <c:strCache>
                <c:ptCount val="11"/>
                <c:pt idx="0">
                  <c:v>The elderly</c:v>
                </c:pt>
                <c:pt idx="1">
                  <c:v>Education</c:v>
                </c:pt>
                <c:pt idx="2">
                  <c:v>Disabled Persons</c:v>
                </c:pt>
                <c:pt idx="3">
                  <c:v>Women</c:v>
                </c:pt>
                <c:pt idx="4">
                  <c:v>LGBT</c:v>
                </c:pt>
                <c:pt idx="5">
                  <c:v>Children</c:v>
                </c:pt>
                <c:pt idx="6">
                  <c:v>Health</c:v>
                </c:pt>
                <c:pt idx="7">
                  <c:v>Minorities (travellers, migrants, etc)</c:v>
                </c:pt>
                <c:pt idx="8">
                  <c:v>Social Welfare</c:v>
                </c:pt>
                <c:pt idx="9">
                  <c:v>Housing</c:v>
                </c:pt>
                <c:pt idx="10">
                  <c:v>Other</c:v>
                </c:pt>
              </c:strCache>
            </c:strRef>
          </c:cat>
          <c:val>
            <c:numRef>
              <c:f>Access!$E$23:$E$33</c:f>
              <c:numCache>
                <c:formatCode>General</c:formatCode>
                <c:ptCount val="11"/>
                <c:pt idx="6">
                  <c:v>1</c:v>
                </c:pt>
                <c:pt idx="7">
                  <c:v>2</c:v>
                </c:pt>
                <c:pt idx="9">
                  <c:v>2</c:v>
                </c:pt>
                <c:pt idx="10">
                  <c:v>3</c:v>
                </c:pt>
              </c:numCache>
            </c:numRef>
          </c:val>
          <c:extLst>
            <c:ext xmlns:c16="http://schemas.microsoft.com/office/drawing/2014/chart" uri="{C3380CC4-5D6E-409C-BE32-E72D297353CC}">
              <c16:uniqueId val="{00000003-6061-4918-AAE2-E578084BA9D3}"/>
            </c:ext>
          </c:extLst>
        </c:ser>
        <c:dLbls>
          <c:showLegendKey val="0"/>
          <c:showVal val="0"/>
          <c:showCatName val="0"/>
          <c:showSerName val="0"/>
          <c:showPercent val="0"/>
          <c:showBubbleSize val="0"/>
        </c:dLbls>
        <c:gapWidth val="150"/>
        <c:overlap val="100"/>
        <c:axId val="78706176"/>
        <c:axId val="78707712"/>
      </c:barChart>
      <c:catAx>
        <c:axId val="78706176"/>
        <c:scaling>
          <c:orientation val="minMax"/>
        </c:scaling>
        <c:delete val="0"/>
        <c:axPos val="l"/>
        <c:numFmt formatCode="General" sourceLinked="0"/>
        <c:majorTickMark val="out"/>
        <c:minorTickMark val="none"/>
        <c:tickLblPos val="nextTo"/>
        <c:crossAx val="78707712"/>
        <c:crosses val="autoZero"/>
        <c:auto val="1"/>
        <c:lblAlgn val="ctr"/>
        <c:lblOffset val="100"/>
        <c:noMultiLvlLbl val="0"/>
      </c:catAx>
      <c:valAx>
        <c:axId val="78707712"/>
        <c:scaling>
          <c:orientation val="minMax"/>
        </c:scaling>
        <c:delete val="0"/>
        <c:axPos val="b"/>
        <c:majorGridlines/>
        <c:numFmt formatCode="General" sourceLinked="1"/>
        <c:majorTickMark val="out"/>
        <c:minorTickMark val="none"/>
        <c:tickLblPos val="nextTo"/>
        <c:crossAx val="78706176"/>
        <c:crosses val="autoZero"/>
        <c:crossBetween val="between"/>
      </c:valAx>
    </c:plotArea>
    <c:legend>
      <c:legendPos val="r"/>
      <c:overlay val="0"/>
    </c:legend>
    <c:plotVisOnly val="1"/>
    <c:dispBlanksAs val="gap"/>
    <c:showDLblsOverMax val="0"/>
  </c:chart>
  <c:spPr>
    <a:ln>
      <a:no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13"/>
    </mc:Choice>
    <mc:Fallback>
      <c:style val="13"/>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12581957093609625"/>
          <c:y val="9.7773756899172032E-2"/>
          <c:w val="0.77851309129241497"/>
          <c:h val="0.77559204926524561"/>
        </c:manualLayout>
      </c:layout>
      <c:pie3DChart>
        <c:varyColors val="1"/>
        <c:ser>
          <c:idx val="0"/>
          <c:order val="0"/>
          <c:dLbls>
            <c:dLbl>
              <c:idx val="0"/>
              <c:layout>
                <c:manualLayout>
                  <c:x val="1.5746998160662988E-2"/>
                  <c:y val="-2.3786041654580265E-3"/>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AFB4-4868-A5BC-78B4FFD1433C}"/>
                </c:ext>
              </c:extLst>
            </c:dLbl>
            <c:dLbl>
              <c:idx val="1"/>
              <c:layout>
                <c:manualLayout>
                  <c:x val="-0.21543307086614175"/>
                  <c:y val="5.1253052366210111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AFB4-4868-A5BC-78B4FFD1433C}"/>
                </c:ext>
              </c:extLst>
            </c:dLbl>
            <c:dLbl>
              <c:idx val="2"/>
              <c:layout>
                <c:manualLayout>
                  <c:x val="0.23578347490028315"/>
                  <c:y val="-0.179993354675724"/>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2-AFB4-4868-A5BC-78B4FFD1433C}"/>
                </c:ext>
              </c:extLst>
            </c:dLbl>
            <c:dLbl>
              <c:idx val="3"/>
              <c:layout>
                <c:manualLayout>
                  <c:x val="8.118312479775644E-2"/>
                  <c:y val="0.11148635274622319"/>
                </c:manualLayout>
              </c:layout>
              <c:tx>
                <c:rich>
                  <a:bodyPr/>
                  <a:lstStyle/>
                  <a:p>
                    <a:r>
                      <a:rPr lang="en-US" dirty="0" smtClean="0"/>
                      <a:t>N/A</a:t>
                    </a:r>
                    <a:r>
                      <a:rPr lang="en-US" dirty="0"/>
                      <a:t>
8%</a:t>
                    </a:r>
                  </a:p>
                </c:rich>
              </c:tx>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AFB4-4868-A5BC-78B4FFD1433C}"/>
                </c:ext>
              </c:extLst>
            </c:dLbl>
            <c:spPr>
              <a:noFill/>
              <a:ln>
                <a:noFill/>
              </a:ln>
              <a:effectLst/>
            </c:spPr>
            <c:txPr>
              <a:bodyPr/>
              <a:lstStyle/>
              <a:p>
                <a:pPr>
                  <a:defRPr b="1"/>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Respect!$A$4:$A$7</c:f>
              <c:strCache>
                <c:ptCount val="4"/>
                <c:pt idx="0">
                  <c:v>Yes </c:v>
                </c:pt>
                <c:pt idx="1">
                  <c:v>To some extent</c:v>
                </c:pt>
                <c:pt idx="2">
                  <c:v>No </c:v>
                </c:pt>
                <c:pt idx="3">
                  <c:v>Not applicable</c:v>
                </c:pt>
              </c:strCache>
            </c:strRef>
          </c:cat>
          <c:val>
            <c:numRef>
              <c:f>Respect!$B$4:$B$7</c:f>
              <c:numCache>
                <c:formatCode>General</c:formatCode>
                <c:ptCount val="4"/>
                <c:pt idx="0">
                  <c:v>0</c:v>
                </c:pt>
                <c:pt idx="1">
                  <c:v>16</c:v>
                </c:pt>
                <c:pt idx="2">
                  <c:v>18</c:v>
                </c:pt>
                <c:pt idx="3">
                  <c:v>3</c:v>
                </c:pt>
              </c:numCache>
            </c:numRef>
          </c:val>
          <c:extLst>
            <c:ext xmlns:c16="http://schemas.microsoft.com/office/drawing/2014/chart" uri="{C3380CC4-5D6E-409C-BE32-E72D297353CC}">
              <c16:uniqueId val="{00000004-AFB4-4868-A5BC-78B4FFD1433C}"/>
            </c:ext>
          </c:extLst>
        </c:ser>
        <c:dLbls>
          <c:showLegendKey val="0"/>
          <c:showVal val="0"/>
          <c:showCatName val="1"/>
          <c:showSerName val="0"/>
          <c:showPercent val="1"/>
          <c:showBubbleSize val="0"/>
          <c:showLeaderLines val="1"/>
        </c:dLbls>
      </c:pie3DChart>
    </c:plotArea>
    <c:plotVisOnly val="1"/>
    <c:dispBlanksAs val="gap"/>
    <c:showDLblsOverMax val="0"/>
  </c:chart>
  <c:spPr>
    <a:ln>
      <a:no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0.76056</cdr:x>
      <cdr:y>0.52941</cdr:y>
    </cdr:from>
    <cdr:to>
      <cdr:x>0.77465</cdr:x>
      <cdr:y>0.55314</cdr:y>
    </cdr:to>
    <cdr:sp macro="" textlink="">
      <cdr:nvSpPr>
        <cdr:cNvPr id="2" name="Rectangle 1"/>
        <cdr:cNvSpPr/>
      </cdr:nvSpPr>
      <cdr:spPr>
        <a:xfrm xmlns:a="http://schemas.openxmlformats.org/drawingml/2006/main">
          <a:off x="3888432" y="1944216"/>
          <a:ext cx="72008" cy="87143"/>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50529" cy="497525"/>
          </a:xfrm>
          <a:prstGeom prst="rect">
            <a:avLst/>
          </a:prstGeom>
        </p:spPr>
        <p:txBody>
          <a:bodyPr vert="horz" lIns="91550" tIns="45774" rIns="91550" bIns="45774" rtlCol="0"/>
          <a:lstStyle>
            <a:lvl1pPr algn="l">
              <a:defRPr sz="1200"/>
            </a:lvl1pPr>
          </a:lstStyle>
          <a:p>
            <a:endParaRPr lang="en-IE"/>
          </a:p>
        </p:txBody>
      </p:sp>
      <p:sp>
        <p:nvSpPr>
          <p:cNvPr id="3" name="Date Placeholder 2"/>
          <p:cNvSpPr>
            <a:spLocks noGrp="1"/>
          </p:cNvSpPr>
          <p:nvPr>
            <p:ph type="dt" sz="quarter" idx="1"/>
          </p:nvPr>
        </p:nvSpPr>
        <p:spPr>
          <a:xfrm>
            <a:off x="3855082" y="1"/>
            <a:ext cx="2950529" cy="497525"/>
          </a:xfrm>
          <a:prstGeom prst="rect">
            <a:avLst/>
          </a:prstGeom>
        </p:spPr>
        <p:txBody>
          <a:bodyPr vert="horz" lIns="91550" tIns="45774" rIns="91550" bIns="45774" rtlCol="0"/>
          <a:lstStyle>
            <a:lvl1pPr algn="r">
              <a:defRPr sz="1200"/>
            </a:lvl1pPr>
          </a:lstStyle>
          <a:p>
            <a:fld id="{56321A4E-4AB0-44F0-AF36-316CD35C8BCE}" type="datetimeFigureOut">
              <a:rPr lang="en-IE" smtClean="0"/>
              <a:t>16/10/2014</a:t>
            </a:fld>
            <a:endParaRPr lang="en-IE"/>
          </a:p>
        </p:txBody>
      </p:sp>
      <p:sp>
        <p:nvSpPr>
          <p:cNvPr id="4" name="Footer Placeholder 3"/>
          <p:cNvSpPr>
            <a:spLocks noGrp="1"/>
          </p:cNvSpPr>
          <p:nvPr>
            <p:ph type="ftr" sz="quarter" idx="2"/>
          </p:nvPr>
        </p:nvSpPr>
        <p:spPr>
          <a:xfrm>
            <a:off x="2" y="9440228"/>
            <a:ext cx="2950529" cy="497523"/>
          </a:xfrm>
          <a:prstGeom prst="rect">
            <a:avLst/>
          </a:prstGeom>
        </p:spPr>
        <p:txBody>
          <a:bodyPr vert="horz" lIns="91550" tIns="45774" rIns="91550" bIns="45774" rtlCol="0" anchor="b"/>
          <a:lstStyle>
            <a:lvl1pPr algn="l">
              <a:defRPr sz="1200"/>
            </a:lvl1pPr>
          </a:lstStyle>
          <a:p>
            <a:endParaRPr lang="en-IE"/>
          </a:p>
        </p:txBody>
      </p:sp>
      <p:sp>
        <p:nvSpPr>
          <p:cNvPr id="5" name="Slide Number Placeholder 4"/>
          <p:cNvSpPr>
            <a:spLocks noGrp="1"/>
          </p:cNvSpPr>
          <p:nvPr>
            <p:ph type="sldNum" sz="quarter" idx="3"/>
          </p:nvPr>
        </p:nvSpPr>
        <p:spPr>
          <a:xfrm>
            <a:off x="3855082" y="9440228"/>
            <a:ext cx="2950529" cy="497523"/>
          </a:xfrm>
          <a:prstGeom prst="rect">
            <a:avLst/>
          </a:prstGeom>
        </p:spPr>
        <p:txBody>
          <a:bodyPr vert="horz" lIns="91550" tIns="45774" rIns="91550" bIns="45774" rtlCol="0" anchor="b"/>
          <a:lstStyle>
            <a:lvl1pPr algn="r">
              <a:defRPr sz="1200"/>
            </a:lvl1pPr>
          </a:lstStyle>
          <a:p>
            <a:fld id="{EA9F44BD-AF17-46EA-8555-2A978F0174F0}" type="slidenum">
              <a:rPr lang="en-IE" smtClean="0"/>
              <a:t>‹#›</a:t>
            </a:fld>
            <a:endParaRPr lang="en-IE"/>
          </a:p>
        </p:txBody>
      </p:sp>
    </p:spTree>
    <p:extLst>
      <p:ext uri="{BB962C8B-B14F-4D97-AF65-F5344CB8AC3E}">
        <p14:creationId xmlns:p14="http://schemas.microsoft.com/office/powerpoint/2010/main" val="34879558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9786" cy="496967"/>
          </a:xfrm>
          <a:prstGeom prst="rect">
            <a:avLst/>
          </a:prstGeom>
        </p:spPr>
        <p:txBody>
          <a:bodyPr vert="horz" lIns="91550" tIns="45774" rIns="91550" bIns="45774" rtlCol="0"/>
          <a:lstStyle>
            <a:lvl1pPr algn="l">
              <a:defRPr sz="1200"/>
            </a:lvl1pPr>
          </a:lstStyle>
          <a:p>
            <a:endParaRPr lang="en-IE"/>
          </a:p>
        </p:txBody>
      </p:sp>
      <p:sp>
        <p:nvSpPr>
          <p:cNvPr id="3" name="Date Placeholder 2"/>
          <p:cNvSpPr>
            <a:spLocks noGrp="1"/>
          </p:cNvSpPr>
          <p:nvPr>
            <p:ph type="dt" idx="1"/>
          </p:nvPr>
        </p:nvSpPr>
        <p:spPr>
          <a:xfrm>
            <a:off x="3855839" y="0"/>
            <a:ext cx="2949786" cy="496967"/>
          </a:xfrm>
          <a:prstGeom prst="rect">
            <a:avLst/>
          </a:prstGeom>
        </p:spPr>
        <p:txBody>
          <a:bodyPr vert="horz" lIns="91550" tIns="45774" rIns="91550" bIns="45774" rtlCol="0"/>
          <a:lstStyle>
            <a:lvl1pPr algn="r">
              <a:defRPr sz="1200"/>
            </a:lvl1pPr>
          </a:lstStyle>
          <a:p>
            <a:fld id="{AECDD83D-7C78-43C9-8002-9E58C59BF44A}" type="datetimeFigureOut">
              <a:rPr lang="en-IE" smtClean="0"/>
              <a:t>16/10/2014</a:t>
            </a:fld>
            <a:endParaRPr lang="en-IE"/>
          </a:p>
        </p:txBody>
      </p:sp>
      <p:sp>
        <p:nvSpPr>
          <p:cNvPr id="4" name="Slide Image Placeholder 3"/>
          <p:cNvSpPr>
            <a:spLocks noGrp="1" noRot="1" noChangeAspect="1"/>
          </p:cNvSpPr>
          <p:nvPr>
            <p:ph type="sldImg" idx="2"/>
          </p:nvPr>
        </p:nvSpPr>
        <p:spPr>
          <a:xfrm>
            <a:off x="919163" y="746125"/>
            <a:ext cx="4968875" cy="3727450"/>
          </a:xfrm>
          <a:prstGeom prst="rect">
            <a:avLst/>
          </a:prstGeom>
          <a:noFill/>
          <a:ln w="12700">
            <a:solidFill>
              <a:prstClr val="black"/>
            </a:solidFill>
          </a:ln>
        </p:spPr>
        <p:txBody>
          <a:bodyPr vert="horz" lIns="91550" tIns="45774" rIns="91550" bIns="45774" rtlCol="0" anchor="ctr"/>
          <a:lstStyle/>
          <a:p>
            <a:endParaRPr lang="en-IE"/>
          </a:p>
        </p:txBody>
      </p:sp>
      <p:sp>
        <p:nvSpPr>
          <p:cNvPr id="5" name="Notes Placeholder 4"/>
          <p:cNvSpPr>
            <a:spLocks noGrp="1"/>
          </p:cNvSpPr>
          <p:nvPr>
            <p:ph type="body" sz="quarter" idx="3"/>
          </p:nvPr>
        </p:nvSpPr>
        <p:spPr>
          <a:xfrm>
            <a:off x="680721" y="4721186"/>
            <a:ext cx="5445760" cy="4472702"/>
          </a:xfrm>
          <a:prstGeom prst="rect">
            <a:avLst/>
          </a:prstGeom>
        </p:spPr>
        <p:txBody>
          <a:bodyPr vert="horz" lIns="91550" tIns="45774" rIns="91550" bIns="4577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3" y="9440648"/>
            <a:ext cx="2949786" cy="496967"/>
          </a:xfrm>
          <a:prstGeom prst="rect">
            <a:avLst/>
          </a:prstGeom>
        </p:spPr>
        <p:txBody>
          <a:bodyPr vert="horz" lIns="91550" tIns="45774" rIns="91550" bIns="45774" rtlCol="0" anchor="b"/>
          <a:lstStyle>
            <a:lvl1pPr algn="l">
              <a:defRPr sz="1200"/>
            </a:lvl1pPr>
          </a:lstStyle>
          <a:p>
            <a:endParaRPr lang="en-IE"/>
          </a:p>
        </p:txBody>
      </p:sp>
      <p:sp>
        <p:nvSpPr>
          <p:cNvPr id="7" name="Slide Number Placeholder 6"/>
          <p:cNvSpPr>
            <a:spLocks noGrp="1"/>
          </p:cNvSpPr>
          <p:nvPr>
            <p:ph type="sldNum" sz="quarter" idx="5"/>
          </p:nvPr>
        </p:nvSpPr>
        <p:spPr>
          <a:xfrm>
            <a:off x="3855839" y="9440648"/>
            <a:ext cx="2949786" cy="496967"/>
          </a:xfrm>
          <a:prstGeom prst="rect">
            <a:avLst/>
          </a:prstGeom>
        </p:spPr>
        <p:txBody>
          <a:bodyPr vert="horz" lIns="91550" tIns="45774" rIns="91550" bIns="45774" rtlCol="0" anchor="b"/>
          <a:lstStyle>
            <a:lvl1pPr algn="r">
              <a:defRPr sz="1200"/>
            </a:lvl1pPr>
          </a:lstStyle>
          <a:p>
            <a:fld id="{ABD766BD-4FBE-4DC3-873A-6662638DD2DE}" type="slidenum">
              <a:rPr lang="en-IE" smtClean="0"/>
              <a:t>‹#›</a:t>
            </a:fld>
            <a:endParaRPr lang="en-IE"/>
          </a:p>
        </p:txBody>
      </p:sp>
    </p:spTree>
    <p:extLst>
      <p:ext uri="{BB962C8B-B14F-4D97-AF65-F5344CB8AC3E}">
        <p14:creationId xmlns:p14="http://schemas.microsoft.com/office/powerpoint/2010/main" val="1408576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ABD766BD-4FBE-4DC3-873A-6662638DD2DE}" type="slidenum">
              <a:rPr lang="en-IE" smtClean="0"/>
              <a:t>1</a:t>
            </a:fld>
            <a:endParaRPr lang="en-IE"/>
          </a:p>
        </p:txBody>
      </p:sp>
    </p:spTree>
    <p:extLst>
      <p:ext uri="{BB962C8B-B14F-4D97-AF65-F5344CB8AC3E}">
        <p14:creationId xmlns:p14="http://schemas.microsoft.com/office/powerpoint/2010/main" val="2412862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results here reflect that 92% of organisations are of the view that the minimum core was only considered to some extent if at all. These can be better analysed in the graph where the findings reveal a considerable negative view from NGOs working on housing, social welfare, minorities, health and disabled person that a minimum core of these rights were most protected in the budget. </a:t>
            </a:r>
            <a:br>
              <a:rPr lang="en-US" dirty="0"/>
            </a:br>
            <a:endParaRPr lang="en-US" dirty="0"/>
          </a:p>
          <a:p>
            <a:r>
              <a:rPr lang="en-US" dirty="0"/>
              <a:t>Direct provision was referred to as undermining minimum core and no efforts in budget to address this.</a:t>
            </a:r>
          </a:p>
          <a:p>
            <a:r>
              <a:rPr lang="en-US" dirty="0"/>
              <a:t>Although some orgs stated that the government was "Progressing in the right direction"</a:t>
            </a:r>
          </a:p>
          <a:p>
            <a:r>
              <a:rPr lang="en-US" dirty="0"/>
              <a:t>Numerous organisations have commented that the higher paid have benefited most from this budget and not the most disadvantaged.</a:t>
            </a:r>
            <a:br>
              <a:rPr lang="en-US" dirty="0"/>
            </a:br>
            <a:endParaRPr lang="en-IE" dirty="0"/>
          </a:p>
        </p:txBody>
      </p:sp>
      <p:sp>
        <p:nvSpPr>
          <p:cNvPr id="4" name="Slide Number Placeholder 3"/>
          <p:cNvSpPr>
            <a:spLocks noGrp="1"/>
          </p:cNvSpPr>
          <p:nvPr>
            <p:ph type="sldNum" sz="quarter" idx="10"/>
          </p:nvPr>
        </p:nvSpPr>
        <p:spPr/>
        <p:txBody>
          <a:bodyPr/>
          <a:lstStyle/>
          <a:p>
            <a:fld id="{ABD766BD-4FBE-4DC3-873A-6662638DD2DE}" type="slidenum">
              <a:rPr lang="en-IE" smtClean="0"/>
              <a:t>10</a:t>
            </a:fld>
            <a:endParaRPr lang="en-IE"/>
          </a:p>
        </p:txBody>
      </p:sp>
    </p:spTree>
    <p:extLst>
      <p:ext uri="{BB962C8B-B14F-4D97-AF65-F5344CB8AC3E}">
        <p14:creationId xmlns:p14="http://schemas.microsoft.com/office/powerpoint/2010/main" val="23958641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65% of organisations surveyed said that the human rights they work on have been downgraded since the recession-in particular housing, social welfare, minorities, disabled persons and education.. </a:t>
            </a:r>
            <a:br>
              <a:rPr lang="en-US"/>
            </a:br>
            <a:endParaRPr lang="en-US"/>
          </a:p>
          <a:p>
            <a:r>
              <a:rPr lang="en-US"/>
              <a:t>Organisations are quoted as saying "Previous austerity budgets has severely weakened those dependent on the State to access quality adequate public services".</a:t>
            </a:r>
          </a:p>
          <a:p>
            <a:r>
              <a:rPr lang="en-US"/>
              <a:t>"Resources to public services, social transfers and investment were reduced in real terms"</a:t>
            </a:r>
          </a:p>
          <a:p>
            <a:r>
              <a:rPr lang="en-US"/>
              <a:t>"Cuts of €159m to disability services since 2008...9.8% in spending in disability. Steady erosion of the kinds of supports that facilitate autonomy and independent living".</a:t>
            </a:r>
          </a:p>
          <a:p>
            <a:r>
              <a:rPr lang="en-US"/>
              <a:t>Housing, social welfare, health, minorities, disabled person and education organisations particularly have been affected in the previous austerity budgets.</a:t>
            </a:r>
          </a:p>
          <a:p>
            <a:r>
              <a:rPr lang="en-US"/>
              <a:t>The number of children living in consistent poverty has increased from 6.3-9.9% during recession</a:t>
            </a:r>
          </a:p>
          <a:p>
            <a:r>
              <a:rPr lang="en-US"/>
              <a:t>ESRI research confirm the disproportinate impact of the recession on women-due to low pay and precarious work</a:t>
            </a:r>
          </a:p>
          <a:p>
            <a:r>
              <a:rPr lang="en-US"/>
              <a:t>Increase in racism and discrimination against minority groups, doubled with the slashing of funding to the equality and human rights infrastructure</a:t>
            </a:r>
          </a:p>
          <a:p>
            <a:r>
              <a:rPr lang="en-US"/>
              <a:t>Fear amongst vulnerable groups such as elderly, the disabled, minorities, those dependent on the State for support</a:t>
            </a:r>
            <a:br>
              <a:rPr lang="en-US"/>
            </a:br>
            <a:endParaRPr lang="en-US"/>
          </a:p>
          <a:p>
            <a:r>
              <a:rPr lang="en-US"/>
              <a:t>LGBT right have progressed in this economic climate </a:t>
            </a:r>
            <a:br>
              <a:rPr lang="en-US"/>
            </a:br>
            <a:endParaRPr lang="en-US"/>
          </a:p>
          <a:p>
            <a:r>
              <a:rPr lang="en-US"/>
              <a:t>Specialist public services to minorities seriously affected right to access education for example</a:t>
            </a:r>
          </a:p>
          <a:p>
            <a:r>
              <a:rPr lang="en-US"/>
              <a:t>Legal aid costs obstacle to accessing justice for low income families</a:t>
            </a:r>
          </a:p>
          <a:p>
            <a:r>
              <a:rPr lang="en-US"/>
              <a:t>Young people detrimentally impacted, mass emigration, increased unemployment and suicide levels as well as mental health issues, third level fees, housing-rental shortage.</a:t>
            </a:r>
            <a:br>
              <a:rPr lang="en-US"/>
            </a:br>
            <a:endParaRPr lang="en-US"/>
          </a:p>
        </p:txBody>
      </p:sp>
      <p:sp>
        <p:nvSpPr>
          <p:cNvPr id="4" name="Slide Number Placeholder 3"/>
          <p:cNvSpPr>
            <a:spLocks noGrp="1"/>
          </p:cNvSpPr>
          <p:nvPr>
            <p:ph type="sldNum" sz="quarter" idx="10"/>
          </p:nvPr>
        </p:nvSpPr>
        <p:spPr/>
        <p:txBody>
          <a:bodyPr/>
          <a:lstStyle/>
          <a:p>
            <a:fld id="{ABD766BD-4FBE-4DC3-873A-6662638DD2DE}" type="slidenum">
              <a:rPr lang="en-IE" smtClean="0"/>
              <a:t>11</a:t>
            </a:fld>
            <a:endParaRPr lang="en-IE"/>
          </a:p>
        </p:txBody>
      </p:sp>
    </p:spTree>
    <p:extLst>
      <p:ext uri="{BB962C8B-B14F-4D97-AF65-F5344CB8AC3E}">
        <p14:creationId xmlns:p14="http://schemas.microsoft.com/office/powerpoint/2010/main" val="898991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regression in the rights of young people has very clearly been: (</a:t>
            </a:r>
            <a:r>
              <a:rPr lang="en-IE" dirty="0" err="1"/>
              <a:t>i</a:t>
            </a:r>
            <a:r>
              <a:rPr lang="en-IE" dirty="0"/>
              <a:t>) continued (i.e. not temporary), (ii) not necessary, (iii) completely disproportionate, and (iv) no minimum core was protected. As stated previously, the rights of young people to a job, to decent pay and conditions (in Ireland), to equal rates of social welfare, to an affordable quality house, and to a third level education have all been attacked through successive budgets.</a:t>
            </a:r>
          </a:p>
        </p:txBody>
      </p:sp>
      <p:sp>
        <p:nvSpPr>
          <p:cNvPr id="4" name="Slide Number Placeholder 3"/>
          <p:cNvSpPr>
            <a:spLocks noGrp="1"/>
          </p:cNvSpPr>
          <p:nvPr>
            <p:ph type="sldNum" sz="quarter" idx="10"/>
          </p:nvPr>
        </p:nvSpPr>
        <p:spPr/>
        <p:txBody>
          <a:bodyPr/>
          <a:lstStyle/>
          <a:p>
            <a:fld id="{ABD766BD-4FBE-4DC3-873A-6662638DD2DE}" type="slidenum">
              <a:rPr lang="en-IE" smtClean="0"/>
              <a:t>12</a:t>
            </a:fld>
            <a:endParaRPr lang="en-IE"/>
          </a:p>
        </p:txBody>
      </p:sp>
    </p:spTree>
    <p:extLst>
      <p:ext uri="{BB962C8B-B14F-4D97-AF65-F5344CB8AC3E}">
        <p14:creationId xmlns:p14="http://schemas.microsoft.com/office/powerpoint/2010/main" val="3158557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Vulnerable groups include disabled persons, asylum seekers, lone parents, Travellers, Roma.</a:t>
            </a:r>
            <a:br>
              <a:rPr lang="en-US"/>
            </a:br>
            <a:endParaRPr lang="en-US"/>
          </a:p>
        </p:txBody>
      </p:sp>
      <p:sp>
        <p:nvSpPr>
          <p:cNvPr id="4" name="Slide Number Placeholder 3"/>
          <p:cNvSpPr>
            <a:spLocks noGrp="1"/>
          </p:cNvSpPr>
          <p:nvPr>
            <p:ph type="sldNum" sz="quarter" idx="10"/>
          </p:nvPr>
        </p:nvSpPr>
        <p:spPr/>
        <p:txBody>
          <a:bodyPr/>
          <a:lstStyle/>
          <a:p>
            <a:fld id="{ABD766BD-4FBE-4DC3-873A-6662638DD2DE}" type="slidenum">
              <a:rPr lang="en-IE" smtClean="0"/>
              <a:t>13</a:t>
            </a:fld>
            <a:endParaRPr lang="en-IE"/>
          </a:p>
        </p:txBody>
      </p:sp>
    </p:spTree>
    <p:extLst>
      <p:ext uri="{BB962C8B-B14F-4D97-AF65-F5344CB8AC3E}">
        <p14:creationId xmlns:p14="http://schemas.microsoft.com/office/powerpoint/2010/main" val="19781982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D766BD-4FBE-4DC3-873A-6662638DD2DE}" type="slidenum">
              <a:rPr lang="en-IE" smtClean="0"/>
              <a:t>14</a:t>
            </a:fld>
            <a:endParaRPr lang="en-IE"/>
          </a:p>
        </p:txBody>
      </p:sp>
    </p:spTree>
    <p:extLst>
      <p:ext uri="{BB962C8B-B14F-4D97-AF65-F5344CB8AC3E}">
        <p14:creationId xmlns:p14="http://schemas.microsoft.com/office/powerpoint/2010/main" val="2573646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included being different aspects of social inclusion &amp; justice, all ESC rights, prison, unmarried parents and families, trade unions, asylum seekers, civil rights, mental health specifically</a:t>
            </a:r>
            <a:br>
              <a:rPr lang="en-US" dirty="0"/>
            </a:br>
            <a:endParaRPr lang="en-IE" dirty="0"/>
          </a:p>
        </p:txBody>
      </p:sp>
      <p:sp>
        <p:nvSpPr>
          <p:cNvPr id="4" name="Slide Number Placeholder 3"/>
          <p:cNvSpPr>
            <a:spLocks noGrp="1"/>
          </p:cNvSpPr>
          <p:nvPr>
            <p:ph type="sldNum" sz="quarter" idx="10"/>
          </p:nvPr>
        </p:nvSpPr>
        <p:spPr/>
        <p:txBody>
          <a:bodyPr/>
          <a:lstStyle/>
          <a:p>
            <a:fld id="{ABD766BD-4FBE-4DC3-873A-6662638DD2DE}" type="slidenum">
              <a:rPr lang="en-IE" smtClean="0"/>
              <a:t>2</a:t>
            </a:fld>
            <a:endParaRPr lang="en-IE"/>
          </a:p>
        </p:txBody>
      </p:sp>
    </p:spTree>
    <p:extLst>
      <p:ext uri="{BB962C8B-B14F-4D97-AF65-F5344CB8AC3E}">
        <p14:creationId xmlns:p14="http://schemas.microsoft.com/office/powerpoint/2010/main" val="4110900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worth noting that many organisations commented that if other departments followed in line with the Department of Social Protection that would be welcome as well as widening and promoting </a:t>
            </a:r>
            <a:r>
              <a:rPr lang="en-US" b="1" dirty="0"/>
              <a:t>genuine </a:t>
            </a:r>
            <a:r>
              <a:rPr lang="en-US" dirty="0"/>
              <a:t>pre-budget opportunities open to civil society, currently there is a lack of meaningful opportunities. Scotland's approach to Equality Budgeting was referenced as good practice in terms of</a:t>
            </a:r>
            <a:r>
              <a:rPr lang="en-US" b="1" dirty="0"/>
              <a:t> transparency and consultative process</a:t>
            </a:r>
            <a:r>
              <a:rPr lang="en-US" dirty="0"/>
              <a:t> compared with Ireland's secretive non-democratic process.Committee listening to pre-budget submissions were not well attending reflecting the level of commitment to incorporating recommendations from civil soceity </a:t>
            </a:r>
            <a:br>
              <a:rPr lang="en-US" dirty="0"/>
            </a:br>
            <a:endParaRPr lang="en-IE" dirty="0"/>
          </a:p>
        </p:txBody>
      </p:sp>
      <p:sp>
        <p:nvSpPr>
          <p:cNvPr id="4" name="Slide Number Placeholder 3"/>
          <p:cNvSpPr>
            <a:spLocks noGrp="1"/>
          </p:cNvSpPr>
          <p:nvPr>
            <p:ph type="sldNum" sz="quarter" idx="10"/>
          </p:nvPr>
        </p:nvSpPr>
        <p:spPr/>
        <p:txBody>
          <a:bodyPr/>
          <a:lstStyle/>
          <a:p>
            <a:fld id="{ABD766BD-4FBE-4DC3-873A-6662638DD2DE}" type="slidenum">
              <a:rPr lang="en-IE" smtClean="0"/>
              <a:t>3</a:t>
            </a:fld>
            <a:endParaRPr lang="en-IE"/>
          </a:p>
        </p:txBody>
      </p:sp>
    </p:spTree>
    <p:extLst>
      <p:ext uri="{BB962C8B-B14F-4D97-AF65-F5344CB8AC3E}">
        <p14:creationId xmlns:p14="http://schemas.microsoft.com/office/powerpoint/2010/main" val="2341694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was recognition in particular for organisations working on housing rights that recommendations for social housing investment did materialise but not to the extent that is necessary to tackle the current housing crisis in its many forms.</a:t>
            </a:r>
          </a:p>
          <a:p>
            <a:r>
              <a:rPr lang="en-US" dirty="0"/>
              <a:t/>
            </a:r>
            <a:br>
              <a:rPr lang="en-US" dirty="0"/>
            </a:br>
            <a:endParaRPr lang="en-IE" dirty="0"/>
          </a:p>
        </p:txBody>
      </p:sp>
      <p:sp>
        <p:nvSpPr>
          <p:cNvPr id="4" name="Slide Number Placeholder 3"/>
          <p:cNvSpPr>
            <a:spLocks noGrp="1"/>
          </p:cNvSpPr>
          <p:nvPr>
            <p:ph type="sldNum" sz="quarter" idx="10"/>
          </p:nvPr>
        </p:nvSpPr>
        <p:spPr/>
        <p:txBody>
          <a:bodyPr/>
          <a:lstStyle/>
          <a:p>
            <a:fld id="{ABD766BD-4FBE-4DC3-873A-6662638DD2DE}" type="slidenum">
              <a:rPr lang="en-IE" smtClean="0"/>
              <a:t>4</a:t>
            </a:fld>
            <a:endParaRPr lang="en-IE"/>
          </a:p>
        </p:txBody>
      </p:sp>
    </p:spTree>
    <p:extLst>
      <p:ext uri="{BB962C8B-B14F-4D97-AF65-F5344CB8AC3E}">
        <p14:creationId xmlns:p14="http://schemas.microsoft.com/office/powerpoint/2010/main" val="3485612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20 organisations felt </a:t>
            </a:r>
            <a:r>
              <a:rPr lang="en-US" dirty="0"/>
              <a:t>that the rights </a:t>
            </a:r>
            <a:r>
              <a:rPr lang="en-IE" dirty="0"/>
              <a:t>they </a:t>
            </a:r>
            <a:r>
              <a:rPr lang="en-US" dirty="0"/>
              <a:t>represent were either not changed in terms of affordability or they became less affordable as a result of Budget 2015.</a:t>
            </a:r>
            <a:endParaRPr lang="en-IE" dirty="0"/>
          </a:p>
          <a:p>
            <a:r>
              <a:rPr lang="en-US" dirty="0"/>
              <a:t>That is not to say that this budget was not beneficial for some people in making it easier to afford some rights-reflected </a:t>
            </a:r>
            <a:r>
              <a:rPr lang="en-IE" dirty="0"/>
              <a:t>in </a:t>
            </a:r>
            <a:r>
              <a:rPr lang="en-US" dirty="0"/>
              <a:t>the mixed nature of this budget </a:t>
            </a:r>
            <a:r>
              <a:rPr lang="en-IE" dirty="0"/>
              <a:t/>
            </a:r>
            <a:br>
              <a:rPr lang="en-IE" dirty="0"/>
            </a:br>
            <a:endParaRPr lang="en-IE" dirty="0"/>
          </a:p>
        </p:txBody>
      </p:sp>
      <p:sp>
        <p:nvSpPr>
          <p:cNvPr id="4" name="Slide Number Placeholder 3"/>
          <p:cNvSpPr>
            <a:spLocks noGrp="1"/>
          </p:cNvSpPr>
          <p:nvPr>
            <p:ph type="sldNum" sz="quarter" idx="10"/>
          </p:nvPr>
        </p:nvSpPr>
        <p:spPr/>
        <p:txBody>
          <a:bodyPr/>
          <a:lstStyle/>
          <a:p>
            <a:fld id="{ABD766BD-4FBE-4DC3-873A-6662638DD2DE}" type="slidenum">
              <a:rPr lang="en-IE" smtClean="0"/>
              <a:t>5</a:t>
            </a:fld>
            <a:endParaRPr lang="en-IE"/>
          </a:p>
        </p:txBody>
      </p:sp>
    </p:spTree>
    <p:extLst>
      <p:ext uri="{BB962C8B-B14F-4D97-AF65-F5344CB8AC3E}">
        <p14:creationId xmlns:p14="http://schemas.microsoft.com/office/powerpoint/2010/main" val="4163848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results reveal dissatisfaction with the approach  proposed by a large number of housing rights organisations claiming the budget did not change the affordability  to access this right and some determining it was making it more difficult to afford adequate housing. This can be explained from the commentary of organisations where the investment in social housing was welcomed and acknowledged however it is only one element of the housing crisis, the budget did not reduce the vulnerability of people in affording rising rents in the private rented sector, "no changes were made to rent supp. limits, meaning no immediate solution to the housing crisis &amp; ppl still remain at a very large risk of losing their home."</a:t>
            </a:r>
          </a:p>
          <a:p>
            <a:r>
              <a:rPr lang="en-US"/>
              <a:t>The results also indicate that organisations working on social welfare believed that this budget neither improved or disproved the affordability of their target group to social welfare. </a:t>
            </a:r>
            <a:br>
              <a:rPr lang="en-US"/>
            </a:br>
            <a:endParaRPr lang="en-US"/>
          </a:p>
          <a:p>
            <a:r>
              <a:rPr lang="en-US"/>
              <a:t>The graph reflects a level of improvement in affordability for the areas of housing, social welfare, minorities rights, health and children. However overwhelmingly there a notable "no change" or "less affordable" results for all 10 rights mentioned specifically above.</a:t>
            </a:r>
          </a:p>
          <a:p>
            <a:r>
              <a:rPr lang="en-US"/>
              <a:t>The decrease in affordability for housing and social welfare, might be affected by the water charges which is mentioned by some organisations, undermining any progress made by the positive measures in the budget.</a:t>
            </a:r>
          </a:p>
          <a:p>
            <a:r>
              <a:rPr lang="en-US"/>
              <a:t>Organisations commented that new coherts of people are becoming homeless, young students, due to affordability issues around education and rent-not addressed in the budget!</a:t>
            </a:r>
          </a:p>
          <a:p>
            <a:r>
              <a:rPr lang="en-US"/>
              <a:t>The cost of having a disability was referred to by a few organisations as being completely overlooked in this budget-with deprivation rates increasing year-on-year, inadequacy of rent supplement will also have a real impact on ppl with a disability trying to access suitable accommodation in the current rental market.</a:t>
            </a:r>
          </a:p>
          <a:p>
            <a:r>
              <a:rPr lang="en-US"/>
              <a:t>Hopes that discretionary medical cards with continue to provide equal affordable access to healthcare for ppl with disabilities.</a:t>
            </a:r>
          </a:p>
          <a:p>
            <a:r>
              <a:rPr lang="en-US"/>
              <a:t>Certain unemployed categories will have difficulties affording the new water charges if they do not earn enough to benefit from the water tax relief.</a:t>
            </a:r>
            <a:br>
              <a:rPr lang="en-US"/>
            </a:br>
            <a:endParaRPr lang="en-US"/>
          </a:p>
          <a:p>
            <a:r>
              <a:rPr lang="en-US"/>
              <a:t/>
            </a:r>
            <a:br>
              <a:rPr lang="en-US"/>
            </a:br>
            <a:endParaRPr lang="en-US"/>
          </a:p>
          <a:p>
            <a:r>
              <a:rPr lang="en-US"/>
              <a:t/>
            </a:r>
            <a:br>
              <a:rPr lang="en-US"/>
            </a:br>
            <a:endParaRPr lang="en-US"/>
          </a:p>
        </p:txBody>
      </p:sp>
      <p:sp>
        <p:nvSpPr>
          <p:cNvPr id="4" name="Slide Number Placeholder 3"/>
          <p:cNvSpPr>
            <a:spLocks noGrp="1"/>
          </p:cNvSpPr>
          <p:nvPr>
            <p:ph type="sldNum" sz="quarter" idx="10"/>
          </p:nvPr>
        </p:nvSpPr>
        <p:spPr/>
        <p:txBody>
          <a:bodyPr/>
          <a:lstStyle/>
          <a:p>
            <a:fld id="{ABD766BD-4FBE-4DC3-873A-6662638DD2DE}" type="slidenum">
              <a:rPr lang="en-IE" smtClean="0"/>
              <a:t>6</a:t>
            </a:fld>
            <a:endParaRPr lang="en-IE"/>
          </a:p>
        </p:txBody>
      </p:sp>
    </p:spTree>
    <p:extLst>
      <p:ext uri="{BB962C8B-B14F-4D97-AF65-F5344CB8AC3E}">
        <p14:creationId xmlns:p14="http://schemas.microsoft.com/office/powerpoint/2010/main" val="245413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the red sections of the graph highlight on the specific rights that 37 organisations work on, these areas are not believed to be adequately financed through Budget 2015 although again in the areas of social welfare, housing, children and minorities there is limited acknowledgment that some funding allocation was provided but it is not sufficient enough to tackle the severity of problems in housing, social welfare, health, diabled persons. for example .</a:t>
            </a:r>
            <a:br>
              <a:rPr lang="en-US" dirty="0"/>
            </a:br>
            <a:endParaRPr lang="en-US" dirty="0"/>
          </a:p>
          <a:p>
            <a:r>
              <a:rPr lang="en-US" dirty="0"/>
              <a:t>The "no" answers by orgs were explained as followed; Lack of any financing in this budget for childcare was mentioned as a major shortcoming for lone parents considering the push on activation of this group into the workforce and onto jobseekers payments.</a:t>
            </a:r>
          </a:p>
          <a:p>
            <a:r>
              <a:rPr lang="en-US" dirty="0"/>
              <a:t>Lack of funding for integration measures a oversight by government</a:t>
            </a:r>
          </a:p>
          <a:p>
            <a:r>
              <a:rPr lang="en-US" dirty="0"/>
              <a:t>Although healthcare budget specifically for mental health is very welcome it still falls short in the context of the shortfalls in the budget in previous years</a:t>
            </a:r>
          </a:p>
          <a:p>
            <a:r>
              <a:rPr lang="en-US" dirty="0"/>
              <a:t>Frontline supports for vulnerable women, where services are already stretched, have "little or no relief" in this budget</a:t>
            </a:r>
          </a:p>
          <a:p>
            <a:r>
              <a:rPr lang="en-US" dirty="0"/>
              <a:t>Concern around cut to equality and integration budget from-</a:t>
            </a:r>
          </a:p>
          <a:p>
            <a:r>
              <a:rPr lang="en-US" dirty="0"/>
              <a:t>Social spending in this budget does not tackle the increasing numbers accessing homeless accomm.</a:t>
            </a:r>
          </a:p>
          <a:p>
            <a:r>
              <a:rPr lang="en-US" dirty="0"/>
              <a:t>Those with disabilities not provided for adequately in financial terms concerning the need to access specialised services (speech and language therapies) and other medical services.</a:t>
            </a:r>
          </a:p>
          <a:p>
            <a:r>
              <a:rPr lang="en-US" dirty="0"/>
              <a:t>Measures introduced insufficient to reduce poverty</a:t>
            </a:r>
          </a:p>
          <a:p>
            <a:r>
              <a:rPr lang="en-US" dirty="0"/>
              <a:t>Lack of investment in social protection infrastructure such as SWAO and the rates of payments neglected completely</a:t>
            </a:r>
            <a:br>
              <a:rPr lang="en-US" dirty="0"/>
            </a:br>
            <a:endParaRPr lang="en-IE" dirty="0"/>
          </a:p>
        </p:txBody>
      </p:sp>
      <p:sp>
        <p:nvSpPr>
          <p:cNvPr id="4" name="Slide Number Placeholder 3"/>
          <p:cNvSpPr>
            <a:spLocks noGrp="1"/>
          </p:cNvSpPr>
          <p:nvPr>
            <p:ph type="sldNum" sz="quarter" idx="10"/>
          </p:nvPr>
        </p:nvSpPr>
        <p:spPr/>
        <p:txBody>
          <a:bodyPr/>
          <a:lstStyle/>
          <a:p>
            <a:fld id="{ABD766BD-4FBE-4DC3-873A-6662638DD2DE}" type="slidenum">
              <a:rPr lang="en-IE" smtClean="0"/>
              <a:t>7</a:t>
            </a:fld>
            <a:endParaRPr lang="en-IE"/>
          </a:p>
        </p:txBody>
      </p:sp>
    </p:spTree>
    <p:extLst>
      <p:ext uri="{BB962C8B-B14F-4D97-AF65-F5344CB8AC3E}">
        <p14:creationId xmlns:p14="http://schemas.microsoft.com/office/powerpoint/2010/main" val="664700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Clearly organisations strongly feel there is "no change" in the accessibility to public services (on the 11 different areas) as a result of this budget with equal numbers of organisations believing there is increased or decreased accessibility-again this reflect the mixed nature of the budget-benefiting some while disregarding others. </a:t>
            </a:r>
            <a:br>
              <a:rPr lang="en-US"/>
            </a:br>
            <a:r>
              <a:rPr lang="en-US"/>
              <a:t/>
            </a:r>
            <a:br>
              <a:rPr lang="en-US"/>
            </a:br>
            <a:endParaRPr lang="en-US"/>
          </a:p>
        </p:txBody>
      </p:sp>
      <p:sp>
        <p:nvSpPr>
          <p:cNvPr id="4" name="Slide Number Placeholder 3"/>
          <p:cNvSpPr>
            <a:spLocks noGrp="1"/>
          </p:cNvSpPr>
          <p:nvPr>
            <p:ph type="sldNum" sz="quarter" idx="10"/>
          </p:nvPr>
        </p:nvSpPr>
        <p:spPr/>
        <p:txBody>
          <a:bodyPr/>
          <a:lstStyle/>
          <a:p>
            <a:fld id="{ABD766BD-4FBE-4DC3-873A-6662638DD2DE}" type="slidenum">
              <a:rPr lang="en-IE" smtClean="0"/>
              <a:t>8</a:t>
            </a:fld>
            <a:endParaRPr lang="en-IE"/>
          </a:p>
        </p:txBody>
      </p:sp>
    </p:spTree>
    <p:extLst>
      <p:ext uri="{BB962C8B-B14F-4D97-AF65-F5344CB8AC3E}">
        <p14:creationId xmlns:p14="http://schemas.microsoft.com/office/powerpoint/2010/main" val="3719016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Orgs working on housing, social welfare, children and education have indicated a level of increased accessibility for these rights. Looking at commentary from surveys, organisations believe the budget focused on more inequitable tax cuts rather than investment in public services.</a:t>
            </a:r>
          </a:p>
          <a:p>
            <a:r>
              <a:rPr lang="en-US">
                <a:solidFill>
                  <a:srgbClr val="7030A0"/>
                </a:solidFill>
              </a:rPr>
              <a:t>Although limited funding has been a  allocated to areas such as housing and children, some organisations question whether this will filter down to those trying to access their right in a timely manner since most public services are waiting lists/backlogs eg legal aid, Tusla, mental health services, social housing! </a:t>
            </a:r>
            <a:r>
              <a:rPr lang="en-US"/>
              <a:t/>
            </a:r>
            <a:br>
              <a:rPr lang="en-US"/>
            </a:br>
            <a:endParaRPr lang="en-US"/>
          </a:p>
          <a:p>
            <a:r>
              <a:rPr lang="en-US"/>
              <a:t>Organisations recognise that budget 2015 could enhance access to these rights but this is only first step</a:t>
            </a:r>
          </a:p>
          <a:p>
            <a:r>
              <a:rPr lang="en-US"/>
              <a:t>Migrants access to third level education not increased in this budget</a:t>
            </a:r>
          </a:p>
          <a:p>
            <a:r>
              <a:rPr lang="en-US"/>
              <a:t>Rent supplement threshold not being addressed in budget mentioned as decreasing access to housing for vulnerable groups.</a:t>
            </a:r>
          </a:p>
          <a:p>
            <a:r>
              <a:rPr lang="en-US"/>
              <a:t>Lack of childcare seen as a major obstacle to accessing right to work, fair pay</a:t>
            </a:r>
          </a:p>
          <a:p>
            <a:r>
              <a:rPr lang="en-US"/>
              <a:t/>
            </a:r>
            <a:br>
              <a:rPr lang="en-US"/>
            </a:br>
            <a:endParaRPr lang="en-US"/>
          </a:p>
        </p:txBody>
      </p:sp>
      <p:sp>
        <p:nvSpPr>
          <p:cNvPr id="4" name="Slide Number Placeholder 3"/>
          <p:cNvSpPr>
            <a:spLocks noGrp="1"/>
          </p:cNvSpPr>
          <p:nvPr>
            <p:ph type="sldNum" sz="quarter" idx="10"/>
          </p:nvPr>
        </p:nvSpPr>
        <p:spPr/>
        <p:txBody>
          <a:bodyPr/>
          <a:lstStyle/>
          <a:p>
            <a:fld id="{ABD766BD-4FBE-4DC3-873A-6662638DD2DE}" type="slidenum">
              <a:rPr lang="en-IE" smtClean="0"/>
              <a:t>9</a:t>
            </a:fld>
            <a:endParaRPr lang="en-IE"/>
          </a:p>
        </p:txBody>
      </p:sp>
    </p:spTree>
    <p:extLst>
      <p:ext uri="{BB962C8B-B14F-4D97-AF65-F5344CB8AC3E}">
        <p14:creationId xmlns:p14="http://schemas.microsoft.com/office/powerpoint/2010/main" val="2065272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r>
              <a:rPr lang="en-US" smtClean="0"/>
              <a:t> #FairBudget #FairSlice</a:t>
            </a:r>
            <a:endParaRPr lang="en-IE"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IE"/>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EE2B39B-35CE-456A-B37D-55C192D641D2}" type="slidenum">
              <a:rPr lang="en-IE" smtClean="0"/>
              <a:t>‹#›</a:t>
            </a:fld>
            <a:endParaRPr lang="en-IE"/>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 #FairBudget #FairSlice</a:t>
            </a:r>
            <a:endParaRPr lang="en-IE" dirty="0"/>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EE2B39B-35CE-456A-B37D-55C192D641D2}"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 #FairBudget #FairSlice</a:t>
            </a:r>
            <a:endParaRPr lang="en-IE" dirty="0"/>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EE2B39B-35CE-456A-B37D-55C192D641D2}"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 #FairBudget #FairSlice</a:t>
            </a:r>
            <a:endParaRPr lang="en-IE" dirty="0"/>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EE2B39B-35CE-456A-B37D-55C192D641D2}" type="slidenum">
              <a:rPr lang="en-IE" smtClean="0"/>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 #FairBudget #FairSlice</a:t>
            </a:r>
            <a:endParaRPr lang="en-IE" dirty="0"/>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EE2B39B-35CE-456A-B37D-55C192D641D2}" type="slidenum">
              <a:rPr lang="en-IE" smtClean="0"/>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r>
              <a:rPr lang="en-US" smtClean="0"/>
              <a:t> #FairBudget #FairSlice</a:t>
            </a:r>
            <a:endParaRPr lang="en-IE" dirty="0"/>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EE2B39B-35CE-456A-B37D-55C192D641D2}" type="slidenum">
              <a:rPr lang="en-IE" smtClean="0"/>
              <a:t>‹#›</a:t>
            </a:fld>
            <a:endParaRPr lang="en-IE"/>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 #FairBudget #FairSlice</a:t>
            </a:r>
            <a:endParaRPr lang="en-IE" dirty="0"/>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FEE2B39B-35CE-456A-B37D-55C192D641D2}" type="slidenum">
              <a:rPr lang="en-IE" smtClean="0"/>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 #FairBudget #FairSlice</a:t>
            </a:r>
            <a:endParaRPr lang="en-IE" dirty="0"/>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EE2B39B-35CE-456A-B37D-55C192D641D2}" type="slidenum">
              <a:rPr lang="en-IE" smtClean="0"/>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 #FairBudget #FairSlice</a:t>
            </a:r>
            <a:endParaRPr lang="en-IE" dirty="0"/>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FEE2B39B-35CE-456A-B37D-55C192D641D2}"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r>
              <a:rPr lang="en-US" smtClean="0"/>
              <a:t> #FairBudget #FairSlice</a:t>
            </a:r>
            <a:endParaRPr lang="en-IE" dirty="0"/>
          </a:p>
        </p:txBody>
      </p:sp>
      <p:sp>
        <p:nvSpPr>
          <p:cNvPr id="7" name="Slide Number Placeholder 6"/>
          <p:cNvSpPr>
            <a:spLocks noGrp="1"/>
          </p:cNvSpPr>
          <p:nvPr>
            <p:ph type="sldNum" sz="quarter" idx="12"/>
          </p:nvPr>
        </p:nvSpPr>
        <p:spPr/>
        <p:txBody>
          <a:bodyPr/>
          <a:lstStyle/>
          <a:p>
            <a:fld id="{FEE2B39B-35CE-456A-B37D-55C192D641D2}" type="slidenum">
              <a:rPr lang="en-IE" smtClean="0"/>
              <a:t>‹#›</a:t>
            </a:fld>
            <a:endParaRPr lang="en-IE"/>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IE"/>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 #FairBudget #FairSlice</a:t>
            </a:r>
            <a:endParaRPr lang="en-IE"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IE"/>
          </a:p>
        </p:txBody>
      </p:sp>
      <p:sp>
        <p:nvSpPr>
          <p:cNvPr id="7" name="Slide Number Placeholder 6"/>
          <p:cNvSpPr>
            <a:spLocks noGrp="1"/>
          </p:cNvSpPr>
          <p:nvPr>
            <p:ph type="sldNum" sz="quarter" idx="12"/>
          </p:nvPr>
        </p:nvSpPr>
        <p:spPr/>
        <p:txBody>
          <a:bodyPr/>
          <a:lstStyle/>
          <a:p>
            <a:fld id="{FEE2B39B-35CE-456A-B37D-55C192D641D2}" type="slidenum">
              <a:rPr lang="en-IE" smtClean="0"/>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r>
              <a:rPr lang="en-US" smtClean="0"/>
              <a:t> #FairBudget #FairSlice</a:t>
            </a:r>
            <a:endParaRPr lang="en-IE"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IE"/>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EE2B39B-35CE-456A-B37D-55C192D641D2}" type="slidenum">
              <a:rPr lang="en-IE" smtClean="0"/>
              <a:t>‹#›</a:t>
            </a:fld>
            <a:endParaRPr lang="en-I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3365" y="2492896"/>
            <a:ext cx="3313355" cy="1800200"/>
          </a:xfrm>
        </p:spPr>
        <p:txBody>
          <a:bodyPr>
            <a:normAutofit/>
          </a:bodyPr>
          <a:lstStyle/>
          <a:p>
            <a:r>
              <a:rPr lang="en-IE" b="1" dirty="0" smtClean="0"/>
              <a:t>Human Rights Analysis of Budget 2015</a:t>
            </a:r>
            <a:endParaRPr lang="en-IE" b="1" dirty="0"/>
          </a:p>
        </p:txBody>
      </p:sp>
      <p:sp>
        <p:nvSpPr>
          <p:cNvPr id="3" name="Subtitle 2"/>
          <p:cNvSpPr>
            <a:spLocks noGrp="1"/>
          </p:cNvSpPr>
          <p:nvPr>
            <p:ph type="subTitle" idx="1"/>
          </p:nvPr>
        </p:nvSpPr>
        <p:spPr/>
        <p:txBody>
          <a:bodyPr>
            <a:normAutofit/>
          </a:bodyPr>
          <a:lstStyle/>
          <a:p>
            <a:r>
              <a:rPr lang="en-IE" sz="2400" dirty="0" smtClean="0">
                <a:solidFill>
                  <a:schemeClr val="tx1"/>
                </a:solidFill>
              </a:rPr>
              <a:t>From 37 Irish Civil Society Organisations </a:t>
            </a:r>
            <a:endParaRPr lang="en-IE" sz="2400" dirty="0">
              <a:solidFill>
                <a:schemeClr val="tx1"/>
              </a:solidFill>
            </a:endParaRPr>
          </a:p>
        </p:txBody>
      </p:sp>
      <p:sp>
        <p:nvSpPr>
          <p:cNvPr id="4" name="Date Placeholder 3"/>
          <p:cNvSpPr>
            <a:spLocks noGrp="1"/>
          </p:cNvSpPr>
          <p:nvPr>
            <p:ph type="dt" sz="half" idx="10"/>
          </p:nvPr>
        </p:nvSpPr>
        <p:spPr/>
        <p:txBody>
          <a:bodyPr/>
          <a:lstStyle/>
          <a:p>
            <a:r>
              <a:rPr lang="en-US" smtClean="0"/>
              <a:t> #FairBudget #FairSlice</a:t>
            </a:r>
            <a:endParaRPr lang="en-IE" sz="2000" b="1" dirty="0">
              <a:solidFill>
                <a:schemeClr val="tx1"/>
              </a:solidFill>
            </a:endParaRPr>
          </a:p>
        </p:txBody>
      </p:sp>
      <p:pic>
        <p:nvPicPr>
          <p:cNvPr id="1026" name="Picture 2" descr="G:\Publications\New Logo\FLAC Logo 20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332656"/>
            <a:ext cx="2159000" cy="11176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G:\Publications\FLAC annual reports\Annual Report 2010\poss photos\Selected Photos for Annual Report\PILA 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67944" y="332656"/>
            <a:ext cx="2016224" cy="11176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6"/>
          <p:cNvSpPr>
            <a:spLocks noGrp="1"/>
          </p:cNvSpPr>
          <p:nvPr>
            <p:ph type="sldNum" sz="quarter" idx="12"/>
          </p:nvPr>
        </p:nvSpPr>
        <p:spPr>
          <a:xfrm flipV="1">
            <a:off x="5220072" y="6237311"/>
            <a:ext cx="72690" cy="72008"/>
          </a:xfrm>
        </p:spPr>
        <p:txBody>
          <a:bodyPr/>
          <a:lstStyle/>
          <a:p>
            <a:endParaRPr lang="en-IE" dirty="0"/>
          </a:p>
        </p:txBody>
      </p:sp>
    </p:spTree>
    <p:extLst>
      <p:ext uri="{BB962C8B-B14F-4D97-AF65-F5344CB8AC3E}">
        <p14:creationId xmlns:p14="http://schemas.microsoft.com/office/powerpoint/2010/main" val="627897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043608" y="980728"/>
            <a:ext cx="7024744" cy="1152128"/>
          </a:xfrm>
        </p:spPr>
        <p:txBody>
          <a:bodyPr>
            <a:noAutofit/>
          </a:bodyPr>
          <a:lstStyle/>
          <a:p>
            <a:pPr lvl="0" algn="ctr"/>
            <a:r>
              <a:rPr lang="en-IE" sz="2800" b="1" dirty="0" smtClean="0"/>
              <a:t>Protection of the Minimum Core </a:t>
            </a:r>
            <a:br>
              <a:rPr lang="en-IE" sz="2800" b="1" dirty="0" smtClean="0"/>
            </a:br>
            <a:r>
              <a:rPr lang="en-IE" sz="1800" b="1" dirty="0" smtClean="0"/>
              <a:t>Q: </a:t>
            </a:r>
            <a:r>
              <a:rPr lang="en-IE" sz="1800" dirty="0" smtClean="0"/>
              <a:t>Have </a:t>
            </a:r>
            <a:r>
              <a:rPr lang="en-IE" sz="1800" dirty="0"/>
              <a:t>the rights of vulnerable groups been properly respected and promoted in Budget 2015?</a:t>
            </a:r>
            <a:r>
              <a:rPr lang="en-IE" sz="2800" b="1" dirty="0"/>
              <a:t/>
            </a:r>
            <a:br>
              <a:rPr lang="en-IE" sz="2800" b="1" dirty="0"/>
            </a:br>
            <a:endParaRPr lang="en-IE" sz="2800" b="1" dirty="0"/>
          </a:p>
        </p:txBody>
      </p:sp>
      <p:sp>
        <p:nvSpPr>
          <p:cNvPr id="7" name="Date Placeholder 6"/>
          <p:cNvSpPr>
            <a:spLocks noGrp="1"/>
          </p:cNvSpPr>
          <p:nvPr>
            <p:ph type="dt" sz="half" idx="10"/>
          </p:nvPr>
        </p:nvSpPr>
        <p:spPr>
          <a:xfrm>
            <a:off x="4716016" y="224492"/>
            <a:ext cx="3414972" cy="365125"/>
          </a:xfrm>
        </p:spPr>
        <p:txBody>
          <a:bodyPr/>
          <a:lstStyle/>
          <a:p>
            <a:r>
              <a:rPr lang="en-US" dirty="0" smtClean="0"/>
              <a:t> </a:t>
            </a:r>
            <a:r>
              <a:rPr lang="en-US" sz="2000" b="1" dirty="0" smtClean="0"/>
              <a:t>#FairBudget #FairSlice</a:t>
            </a:r>
            <a:endParaRPr lang="en-IE" sz="2000" b="1" dirty="0"/>
          </a:p>
        </p:txBody>
      </p:sp>
      <p:sp>
        <p:nvSpPr>
          <p:cNvPr id="10" name="Slide Number Placeholder 9"/>
          <p:cNvSpPr>
            <a:spLocks noGrp="1"/>
          </p:cNvSpPr>
          <p:nvPr>
            <p:ph type="sldNum" sz="quarter" idx="12"/>
          </p:nvPr>
        </p:nvSpPr>
        <p:spPr/>
        <p:txBody>
          <a:bodyPr/>
          <a:lstStyle/>
          <a:p>
            <a:fld id="{FEE2B39B-35CE-456A-B37D-55C192D641D2}" type="slidenum">
              <a:rPr lang="en-IE" smtClean="0"/>
              <a:t>10</a:t>
            </a:fld>
            <a:endParaRPr lang="en-IE"/>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83096497"/>
              </p:ext>
            </p:extLst>
          </p:nvPr>
        </p:nvGraphicFramePr>
        <p:xfrm>
          <a:off x="0" y="1700809"/>
          <a:ext cx="4067944" cy="396043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ontent Placeholder 5"/>
          <p:cNvGraphicFramePr>
            <a:graphicFrameLocks/>
          </p:cNvGraphicFramePr>
          <p:nvPr>
            <p:extLst>
              <p:ext uri="{D42A27DB-BD31-4B8C-83A1-F6EECF244321}">
                <p14:modId xmlns:p14="http://schemas.microsoft.com/office/powerpoint/2010/main" val="1726547252"/>
              </p:ext>
            </p:extLst>
          </p:nvPr>
        </p:nvGraphicFramePr>
        <p:xfrm>
          <a:off x="3635896" y="1988840"/>
          <a:ext cx="5112568" cy="3672408"/>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p:cNvSpPr txBox="1"/>
          <p:nvPr/>
        </p:nvSpPr>
        <p:spPr>
          <a:xfrm>
            <a:off x="5436096" y="5733256"/>
            <a:ext cx="1656184" cy="523220"/>
          </a:xfrm>
          <a:prstGeom prst="rect">
            <a:avLst/>
          </a:prstGeom>
          <a:noFill/>
        </p:spPr>
        <p:txBody>
          <a:bodyPr wrap="square" rtlCol="0">
            <a:spAutoFit/>
          </a:bodyPr>
          <a:lstStyle/>
          <a:p>
            <a:r>
              <a:rPr lang="en-IE" sz="1000" dirty="0"/>
              <a:t>No. of Organisations</a:t>
            </a:r>
          </a:p>
          <a:p>
            <a:endParaRPr lang="en-IE" dirty="0"/>
          </a:p>
        </p:txBody>
      </p:sp>
    </p:spTree>
    <p:extLst>
      <p:ext uri="{BB962C8B-B14F-4D97-AF65-F5344CB8AC3E}">
        <p14:creationId xmlns:p14="http://schemas.microsoft.com/office/powerpoint/2010/main" val="584604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908720"/>
            <a:ext cx="7848872" cy="504056"/>
          </a:xfrm>
        </p:spPr>
        <p:txBody>
          <a:bodyPr>
            <a:noAutofit/>
          </a:bodyPr>
          <a:lstStyle/>
          <a:p>
            <a:pPr algn="ctr"/>
            <a:r>
              <a:rPr lang="en-IE" sz="2800" b="1" dirty="0" smtClean="0"/>
              <a:t>Impact of Recession on Human Rights</a:t>
            </a:r>
            <a:endParaRPr lang="en-IE" sz="2800" b="1" dirty="0"/>
          </a:p>
        </p:txBody>
      </p:sp>
      <p:sp>
        <p:nvSpPr>
          <p:cNvPr id="3" name="Content Placeholder 2"/>
          <p:cNvSpPr>
            <a:spLocks noGrp="1"/>
          </p:cNvSpPr>
          <p:nvPr>
            <p:ph idx="1"/>
          </p:nvPr>
        </p:nvSpPr>
        <p:spPr>
          <a:xfrm>
            <a:off x="467544" y="1484784"/>
            <a:ext cx="8136904" cy="4968552"/>
          </a:xfrm>
        </p:spPr>
        <p:txBody>
          <a:bodyPr>
            <a:normAutofit/>
          </a:bodyPr>
          <a:lstStyle/>
          <a:p>
            <a:pPr marL="68580" indent="0">
              <a:buNone/>
            </a:pPr>
            <a:r>
              <a:rPr lang="en-IE" sz="1800" b="1" dirty="0"/>
              <a:t>Q: </a:t>
            </a:r>
            <a:r>
              <a:rPr lang="en-IE" sz="1800" dirty="0"/>
              <a:t>How have the human rights which your organisation work on been impacted in Ireland since the recession?</a:t>
            </a:r>
          </a:p>
          <a:p>
            <a:pPr marL="68580" indent="0">
              <a:buNone/>
            </a:pPr>
            <a:endParaRPr lang="en-IE" sz="1800" dirty="0"/>
          </a:p>
          <a:p>
            <a:pPr marL="68580" indent="0">
              <a:buNone/>
            </a:pPr>
            <a:endParaRPr lang="en-IE" sz="1800" dirty="0"/>
          </a:p>
        </p:txBody>
      </p:sp>
      <p:sp>
        <p:nvSpPr>
          <p:cNvPr id="4" name="Date Placeholder 3"/>
          <p:cNvSpPr>
            <a:spLocks noGrp="1"/>
          </p:cNvSpPr>
          <p:nvPr>
            <p:ph type="dt" sz="half" idx="10"/>
          </p:nvPr>
        </p:nvSpPr>
        <p:spPr>
          <a:xfrm>
            <a:off x="4644008" y="44624"/>
            <a:ext cx="3486980" cy="544993"/>
          </a:xfrm>
        </p:spPr>
        <p:txBody>
          <a:bodyPr/>
          <a:lstStyle/>
          <a:p>
            <a:r>
              <a:rPr lang="en-US" sz="2000" b="1" smtClean="0"/>
              <a:t> #FairBudget #FairSlice</a:t>
            </a:r>
            <a:endParaRPr lang="en-IE" sz="2000" b="1" dirty="0"/>
          </a:p>
        </p:txBody>
      </p:sp>
      <p:sp>
        <p:nvSpPr>
          <p:cNvPr id="6" name="Slide Number Placeholder 5"/>
          <p:cNvSpPr>
            <a:spLocks noGrp="1"/>
          </p:cNvSpPr>
          <p:nvPr>
            <p:ph type="sldNum" sz="quarter" idx="12"/>
          </p:nvPr>
        </p:nvSpPr>
        <p:spPr/>
        <p:txBody>
          <a:bodyPr/>
          <a:lstStyle/>
          <a:p>
            <a:fld id="{FEE2B39B-35CE-456A-B37D-55C192D641D2}" type="slidenum">
              <a:rPr lang="en-IE" smtClean="0"/>
              <a:t>11</a:t>
            </a:fld>
            <a:endParaRPr lang="en-IE"/>
          </a:p>
        </p:txBody>
      </p:sp>
      <p:graphicFrame>
        <p:nvGraphicFramePr>
          <p:cNvPr id="7" name="Chart 6"/>
          <p:cNvGraphicFramePr>
            <a:graphicFrameLocks/>
          </p:cNvGraphicFramePr>
          <p:nvPr>
            <p:extLst>
              <p:ext uri="{D42A27DB-BD31-4B8C-83A1-F6EECF244321}">
                <p14:modId xmlns:p14="http://schemas.microsoft.com/office/powerpoint/2010/main" val="1722305339"/>
              </p:ext>
            </p:extLst>
          </p:nvPr>
        </p:nvGraphicFramePr>
        <p:xfrm>
          <a:off x="395536" y="2276872"/>
          <a:ext cx="3744416" cy="42484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5"/>
          <p:cNvGraphicFramePr>
            <a:graphicFrameLocks/>
          </p:cNvGraphicFramePr>
          <p:nvPr>
            <p:extLst>
              <p:ext uri="{D42A27DB-BD31-4B8C-83A1-F6EECF244321}">
                <p14:modId xmlns:p14="http://schemas.microsoft.com/office/powerpoint/2010/main" val="2847316031"/>
              </p:ext>
            </p:extLst>
          </p:nvPr>
        </p:nvGraphicFramePr>
        <p:xfrm>
          <a:off x="3131840" y="2276872"/>
          <a:ext cx="5544616" cy="3888432"/>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p:cNvSpPr txBox="1"/>
          <p:nvPr/>
        </p:nvSpPr>
        <p:spPr>
          <a:xfrm>
            <a:off x="5436096" y="6093296"/>
            <a:ext cx="2088232" cy="246221"/>
          </a:xfrm>
          <a:prstGeom prst="rect">
            <a:avLst/>
          </a:prstGeom>
          <a:noFill/>
        </p:spPr>
        <p:txBody>
          <a:bodyPr wrap="square" rtlCol="0">
            <a:spAutoFit/>
          </a:bodyPr>
          <a:lstStyle/>
          <a:p>
            <a:pPr algn="ctr"/>
            <a:r>
              <a:rPr lang="en-IE" sz="1000" dirty="0" smtClean="0"/>
              <a:t>No. of Organisations</a:t>
            </a:r>
            <a:endParaRPr lang="en-IE" sz="1000" dirty="0"/>
          </a:p>
        </p:txBody>
      </p:sp>
    </p:spTree>
    <p:extLst>
      <p:ext uri="{BB962C8B-B14F-4D97-AF65-F5344CB8AC3E}">
        <p14:creationId xmlns:p14="http://schemas.microsoft.com/office/powerpoint/2010/main" val="5746197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650" y="851439"/>
            <a:ext cx="7704138" cy="590011"/>
          </a:xfrm>
        </p:spPr>
        <p:txBody>
          <a:bodyPr>
            <a:noAutofit/>
          </a:bodyPr>
          <a:lstStyle/>
          <a:p>
            <a:pPr algn="ctr"/>
            <a:r>
              <a:rPr lang="en-IE" sz="2800" b="1" dirty="0"/>
              <a:t>Government’s Actions in Recession </a:t>
            </a:r>
            <a:br>
              <a:rPr lang="en-IE" sz="2800" b="1" dirty="0"/>
            </a:br>
            <a:endParaRPr lang="en-IE" sz="1800" b="1" dirty="0"/>
          </a:p>
        </p:txBody>
      </p:sp>
      <p:sp>
        <p:nvSpPr>
          <p:cNvPr id="4" name="Date Placeholder 3"/>
          <p:cNvSpPr>
            <a:spLocks noGrp="1"/>
          </p:cNvSpPr>
          <p:nvPr>
            <p:ph type="dt" sz="half" idx="10"/>
          </p:nvPr>
        </p:nvSpPr>
        <p:spPr>
          <a:xfrm>
            <a:off x="4788024" y="224493"/>
            <a:ext cx="3342964" cy="252180"/>
          </a:xfrm>
        </p:spPr>
        <p:txBody>
          <a:bodyPr/>
          <a:lstStyle/>
          <a:p>
            <a:r>
              <a:rPr lang="en-US" sz="2000" b="1" smtClean="0"/>
              <a:t> #FairBudget #FairSlice</a:t>
            </a:r>
            <a:endParaRPr lang="en-IE" sz="2000" b="1" dirty="0"/>
          </a:p>
        </p:txBody>
      </p:sp>
      <p:sp>
        <p:nvSpPr>
          <p:cNvPr id="6" name="Slide Number Placeholder 5"/>
          <p:cNvSpPr>
            <a:spLocks noGrp="1"/>
          </p:cNvSpPr>
          <p:nvPr>
            <p:ph type="sldNum" sz="quarter" idx="12"/>
          </p:nvPr>
        </p:nvSpPr>
        <p:spPr/>
        <p:txBody>
          <a:bodyPr/>
          <a:lstStyle/>
          <a:p>
            <a:fld id="{FEE2B39B-35CE-456A-B37D-55C192D641D2}" type="slidenum">
              <a:rPr lang="en-IE" smtClean="0"/>
              <a:t>12</a:t>
            </a:fld>
            <a:endParaRPr lang="en-IE"/>
          </a:p>
        </p:txBody>
      </p:sp>
      <p:sp>
        <p:nvSpPr>
          <p:cNvPr id="3" name="Content Placeholder 2"/>
          <p:cNvSpPr>
            <a:spLocks noGrp="1"/>
          </p:cNvSpPr>
          <p:nvPr>
            <p:ph idx="1"/>
          </p:nvPr>
        </p:nvSpPr>
        <p:spPr>
          <a:xfrm>
            <a:off x="323850" y="1214438"/>
            <a:ext cx="8351838" cy="5310905"/>
          </a:xfrm>
        </p:spPr>
        <p:txBody>
          <a:bodyPr>
            <a:noAutofit/>
          </a:bodyPr>
          <a:lstStyle/>
          <a:p>
            <a:r>
              <a:rPr lang="en-IE" sz="1400" dirty="0"/>
              <a:t>Children in low income household were disproportionately affected by austerity budgets – universal payments like child benefit were cut, adult social welfare (for parents) was reduced, public services faced funding cuts and more taxes were introduced.</a:t>
            </a:r>
          </a:p>
          <a:p>
            <a:r>
              <a:rPr lang="en-IE" sz="1400" dirty="0"/>
              <a:t>The needs of the most marginalised and the lower income groups were not acknowledged and addressed.</a:t>
            </a:r>
          </a:p>
          <a:p>
            <a:r>
              <a:rPr lang="en-IE" sz="1400" dirty="0"/>
              <a:t>The right to good quality, affordable housing has been downgraded due to the recession generally. Progressive cuts to rent supplement budget was not necessary or proportionate</a:t>
            </a:r>
          </a:p>
          <a:p>
            <a:r>
              <a:rPr lang="en-IE" sz="1400" dirty="0"/>
              <a:t>Harsh cuts in cash supports and services to children made in previous budgets were not reversed in Budget 2015. These cuts continue to hinder children's access to their rights</a:t>
            </a:r>
          </a:p>
          <a:p>
            <a:r>
              <a:rPr lang="en-IE" sz="1400" dirty="0"/>
              <a:t>It has yet to be seen if the regression of rights will be redressed in the coming years to get to a level of adequate social welfare supports and quality services. This Government did not reduce the social welfare rates but made cuts to other secondary supports and to qualification criteria.</a:t>
            </a:r>
          </a:p>
          <a:p>
            <a:r>
              <a:rPr lang="en-IE" sz="1400" dirty="0"/>
              <a:t>The government only appear to assist people on the Live Register, they have made getting back to work harder for people with a disability or people parenting alone. However, for those on the Live Register, it is not regrettably the right to work that is informing their activation measures but an increasing focus on control and expenditure reduction.</a:t>
            </a:r>
          </a:p>
          <a:p>
            <a:r>
              <a:rPr lang="en-IE" sz="1400" dirty="0">
                <a:latin typeface="Century Gothic" charset="0"/>
              </a:rPr>
              <a:t>The regression in the rights of </a:t>
            </a:r>
            <a:r>
              <a:rPr lang="en-US" sz="1400" dirty="0">
                <a:latin typeface="Century Gothic" charset="0"/>
              </a:rPr>
              <a:t>young people has very clearly been: (i) continued (i.e</a:t>
            </a:r>
            <a:r>
              <a:rPr lang="en-IE" sz="1400" dirty="0">
                <a:latin typeface="Century Gothic" charset="0"/>
              </a:rPr>
              <a:t>. </a:t>
            </a:r>
            <a:r>
              <a:rPr lang="en-US" sz="1400" dirty="0">
                <a:latin typeface="Century Gothic" charset="0"/>
              </a:rPr>
              <a:t>not temporary), (ii) not necessary, (iii) completely disproportionate, </a:t>
            </a:r>
            <a:r>
              <a:rPr lang="en-IE" sz="1400" dirty="0">
                <a:latin typeface="Century Gothic" charset="0"/>
              </a:rPr>
              <a:t>and (iv) no minimum core was protected</a:t>
            </a:r>
            <a:r>
              <a:rPr lang="en-US" sz="1400" dirty="0">
                <a:latin typeface="Century Gothic" charset="0"/>
              </a:rPr>
              <a:t>. </a:t>
            </a:r>
            <a:r>
              <a:rPr lang="en-IE" sz="1400" dirty="0">
                <a:latin typeface="Century Gothic" charset="0"/>
              </a:rPr>
              <a:t>The </a:t>
            </a:r>
            <a:r>
              <a:rPr lang="en-US" sz="1400" dirty="0">
                <a:latin typeface="Century Gothic" charset="0"/>
              </a:rPr>
              <a:t>rights of young people to a job, to decent pay and conditions (in Ireland), to equal rates of social welfare, to an affordable quality house, and to a third level education have all been attacked through successive budgets</a:t>
            </a:r>
            <a:endParaRPr lang="en-IE" sz="1400" dirty="0">
              <a:latin typeface="Century Gothic" charset="0"/>
            </a:endParaRPr>
          </a:p>
        </p:txBody>
      </p:sp>
    </p:spTree>
    <p:extLst>
      <p:ext uri="{BB962C8B-B14F-4D97-AF65-F5344CB8AC3E}">
        <p14:creationId xmlns:p14="http://schemas.microsoft.com/office/powerpoint/2010/main" val="20494773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052736"/>
            <a:ext cx="7704856" cy="432048"/>
          </a:xfrm>
        </p:spPr>
        <p:txBody>
          <a:bodyPr>
            <a:noAutofit/>
          </a:bodyPr>
          <a:lstStyle/>
          <a:p>
            <a:pPr algn="ctr"/>
            <a:r>
              <a:rPr lang="en-IE" sz="2800" b="1" dirty="0" smtClean="0"/>
              <a:t>Conclusions: Have Human Rights been sufficiently considered in Budget 2015?</a:t>
            </a:r>
            <a:endParaRPr lang="en-IE" sz="2800" b="1" dirty="0"/>
          </a:p>
        </p:txBody>
      </p:sp>
      <p:sp>
        <p:nvSpPr>
          <p:cNvPr id="3" name="Content Placeholder 2"/>
          <p:cNvSpPr>
            <a:spLocks noGrp="1"/>
          </p:cNvSpPr>
          <p:nvPr>
            <p:ph idx="1"/>
          </p:nvPr>
        </p:nvSpPr>
        <p:spPr>
          <a:xfrm>
            <a:off x="611188" y="1412776"/>
            <a:ext cx="7993062" cy="5327269"/>
          </a:xfrm>
        </p:spPr>
        <p:txBody>
          <a:bodyPr>
            <a:normAutofit/>
          </a:bodyPr>
          <a:lstStyle/>
          <a:p>
            <a:r>
              <a:rPr lang="en-IE" sz="1700" dirty="0"/>
              <a:t>Generally the findings of the 37 surveys indicate that Budget 2015 should have  considered human rights in </a:t>
            </a:r>
            <a:r>
              <a:rPr lang="en-US" sz="1700" dirty="0"/>
              <a:t>the </a:t>
            </a:r>
            <a:r>
              <a:rPr lang="en-IE" sz="1700" dirty="0"/>
              <a:t>budgetary process and decision-making </a:t>
            </a:r>
            <a:r>
              <a:rPr lang="en-US" sz="1700" dirty="0"/>
              <a:t>as the current process it totally deficient of equality, </a:t>
            </a:r>
            <a:r>
              <a:rPr lang="en-IE" sz="1700" dirty="0"/>
              <a:t>transparency and participation.</a:t>
            </a:r>
          </a:p>
          <a:p>
            <a:r>
              <a:rPr lang="en-IE" sz="1700" dirty="0"/>
              <a:t>Accessibility, affordability and adequacy has seen </a:t>
            </a:r>
            <a:r>
              <a:rPr lang="en-US" sz="1700" dirty="0"/>
              <a:t>a limited move in the right direction in housing, social welfare, health and children but </a:t>
            </a:r>
            <a:r>
              <a:rPr lang="en-IE" sz="1700" dirty="0"/>
              <a:t>vulnerable </a:t>
            </a:r>
            <a:r>
              <a:rPr lang="en-US" sz="1700" dirty="0"/>
              <a:t>groups in society were neglected to a large extent in </a:t>
            </a:r>
            <a:r>
              <a:rPr lang="en-IE" sz="1700" dirty="0"/>
              <a:t>accessing public services in this budget</a:t>
            </a:r>
          </a:p>
          <a:p>
            <a:r>
              <a:rPr lang="en-IE" sz="1700" dirty="0"/>
              <a:t>More specifically adequate </a:t>
            </a:r>
            <a:r>
              <a:rPr lang="en-US" sz="1700" dirty="0"/>
              <a:t>investment </a:t>
            </a:r>
            <a:r>
              <a:rPr lang="en-IE" sz="1700" dirty="0"/>
              <a:t>&amp; </a:t>
            </a:r>
            <a:r>
              <a:rPr lang="en-US" sz="1700" dirty="0"/>
              <a:t>measures to increase accessibility to public services </a:t>
            </a:r>
            <a:r>
              <a:rPr lang="en-IE" sz="1700" dirty="0"/>
              <a:t>were</a:t>
            </a:r>
            <a:r>
              <a:rPr lang="en-US" sz="1700" dirty="0"/>
              <a:t> </a:t>
            </a:r>
            <a:r>
              <a:rPr lang="en-IE" sz="1700" dirty="0"/>
              <a:t>neglected in Budget 2015, </a:t>
            </a:r>
            <a:r>
              <a:rPr lang="en-US" sz="1700" dirty="0"/>
              <a:t>those dependent on the State will see little improvement in standard of </a:t>
            </a:r>
            <a:r>
              <a:rPr lang="en-IE" sz="1700" dirty="0"/>
              <a:t>living </a:t>
            </a:r>
            <a:r>
              <a:rPr lang="en-US" sz="1700" dirty="0"/>
              <a:t>especially when water charges are taken into account</a:t>
            </a:r>
            <a:endParaRPr lang="en-IE" sz="1700" dirty="0"/>
          </a:p>
          <a:p>
            <a:r>
              <a:rPr lang="en-IE" sz="1700" dirty="0"/>
              <a:t>The recession and austerity measures had a </a:t>
            </a:r>
            <a:r>
              <a:rPr lang="en-US" sz="1700" dirty="0"/>
              <a:t>significantly negative impact for 65% of organisations </a:t>
            </a:r>
            <a:r>
              <a:rPr lang="en-US" sz="1700" dirty="0" smtClean="0"/>
              <a:t>on housing, social security, health, for disabled persons and in particular for minorities (</a:t>
            </a:r>
            <a:r>
              <a:rPr lang="en-US" sz="1700" dirty="0" err="1" smtClean="0"/>
              <a:t>Travellers</a:t>
            </a:r>
            <a:r>
              <a:rPr lang="en-US" sz="1700" dirty="0" smtClean="0"/>
              <a:t>, Roma, migrants)</a:t>
            </a:r>
          </a:p>
          <a:p>
            <a:r>
              <a:rPr lang="en-IE" sz="1700" dirty="0" smtClean="0"/>
              <a:t>Overwhelming </a:t>
            </a:r>
            <a:r>
              <a:rPr lang="en-IE" sz="1700" dirty="0"/>
              <a:t>majority of organisations  believe Government should take a human rights </a:t>
            </a:r>
            <a:r>
              <a:rPr lang="en-IE" sz="1700" dirty="0" smtClean="0"/>
              <a:t>approach to </a:t>
            </a:r>
            <a:r>
              <a:rPr lang="en-IE" sz="1700" dirty="0"/>
              <a:t>budgeting to ensure a fairer more equal society</a:t>
            </a:r>
          </a:p>
        </p:txBody>
      </p:sp>
      <p:sp>
        <p:nvSpPr>
          <p:cNvPr id="4" name="Date Placeholder 3"/>
          <p:cNvSpPr>
            <a:spLocks noGrp="1"/>
          </p:cNvSpPr>
          <p:nvPr>
            <p:ph type="dt" sz="half" idx="10"/>
          </p:nvPr>
        </p:nvSpPr>
        <p:spPr>
          <a:xfrm>
            <a:off x="4788024" y="116632"/>
            <a:ext cx="3342964" cy="472985"/>
          </a:xfrm>
        </p:spPr>
        <p:txBody>
          <a:bodyPr/>
          <a:lstStyle/>
          <a:p>
            <a:r>
              <a:rPr lang="en-US" sz="2000" b="1" smtClean="0"/>
              <a:t> #FairBudget #FairSlice</a:t>
            </a:r>
            <a:endParaRPr lang="en-IE" sz="2000" b="1" dirty="0"/>
          </a:p>
        </p:txBody>
      </p:sp>
      <p:sp>
        <p:nvSpPr>
          <p:cNvPr id="6" name="Slide Number Placeholder 5"/>
          <p:cNvSpPr>
            <a:spLocks noGrp="1"/>
          </p:cNvSpPr>
          <p:nvPr>
            <p:ph type="sldNum" sz="quarter" idx="12"/>
          </p:nvPr>
        </p:nvSpPr>
        <p:spPr/>
        <p:txBody>
          <a:bodyPr/>
          <a:lstStyle/>
          <a:p>
            <a:fld id="{FEE2B39B-35CE-456A-B37D-55C192D641D2}" type="slidenum">
              <a:rPr lang="en-IE" smtClean="0"/>
              <a:t>13</a:t>
            </a:fld>
            <a:endParaRPr lang="en-IE"/>
          </a:p>
        </p:txBody>
      </p:sp>
    </p:spTree>
    <p:extLst>
      <p:ext uri="{BB962C8B-B14F-4D97-AF65-F5344CB8AC3E}">
        <p14:creationId xmlns:p14="http://schemas.microsoft.com/office/powerpoint/2010/main" val="28141779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124744"/>
            <a:ext cx="7776864" cy="576064"/>
          </a:xfrm>
        </p:spPr>
        <p:txBody>
          <a:bodyPr>
            <a:noAutofit/>
          </a:bodyPr>
          <a:lstStyle/>
          <a:p>
            <a:pPr algn="ctr"/>
            <a:r>
              <a:rPr lang="en-IE" sz="2800" b="1" dirty="0" smtClean="0"/>
              <a:t>Recommendations: To Reform Budgetary Processes &amp; Decision </a:t>
            </a:r>
            <a:r>
              <a:rPr lang="en-IE" sz="2800" b="1" dirty="0"/>
              <a:t>M</a:t>
            </a:r>
            <a:r>
              <a:rPr lang="en-IE" sz="2800" b="1" dirty="0" smtClean="0"/>
              <a:t>aking  </a:t>
            </a:r>
            <a:endParaRPr lang="en-IE" sz="2800" b="1" dirty="0"/>
          </a:p>
        </p:txBody>
      </p:sp>
      <p:sp>
        <p:nvSpPr>
          <p:cNvPr id="3" name="Content Placeholder 2"/>
          <p:cNvSpPr>
            <a:spLocks noGrp="1"/>
          </p:cNvSpPr>
          <p:nvPr>
            <p:ph idx="1"/>
          </p:nvPr>
        </p:nvSpPr>
        <p:spPr>
          <a:xfrm>
            <a:off x="611560" y="1772816"/>
            <a:ext cx="7560840" cy="4536504"/>
          </a:xfrm>
        </p:spPr>
        <p:txBody>
          <a:bodyPr>
            <a:normAutofit/>
          </a:bodyPr>
          <a:lstStyle/>
          <a:p>
            <a:r>
              <a:rPr lang="en-IE" sz="1400" dirty="0" smtClean="0"/>
              <a:t>Using </a:t>
            </a:r>
            <a:r>
              <a:rPr lang="en-IE" sz="1400" dirty="0"/>
              <a:t>human rights as a reference point for the budgetary process would help to ensure that public policy decisions are non-discriminatory, are geared at the protection and advancement of human rights and the prioritisation of the most vulnerable. </a:t>
            </a:r>
            <a:r>
              <a:rPr lang="en-IE" sz="1400" dirty="0" smtClean="0"/>
              <a:t> </a:t>
            </a:r>
          </a:p>
          <a:p>
            <a:r>
              <a:rPr lang="en-IE" sz="1400" dirty="0"/>
              <a:t>We agree with as far as an impact assessment should form part of the Budget. However, it also needs to be recognised that a balance to be struck between different groups</a:t>
            </a:r>
            <a:r>
              <a:rPr lang="en-IE" sz="1400" dirty="0" smtClean="0"/>
              <a:t>.</a:t>
            </a:r>
          </a:p>
          <a:p>
            <a:r>
              <a:rPr lang="en-IE" sz="1400" dirty="0" smtClean="0"/>
              <a:t>There </a:t>
            </a:r>
            <a:r>
              <a:rPr lang="en-IE" sz="1400" dirty="0"/>
              <a:t>is a requirement for government to adhere to internationally recognised human rights protections and adopt a human rights based approach</a:t>
            </a:r>
            <a:r>
              <a:rPr lang="en-IE" sz="1400" dirty="0" smtClean="0"/>
              <a:t>.</a:t>
            </a:r>
          </a:p>
          <a:p>
            <a:r>
              <a:rPr lang="en-IE" sz="1400" dirty="0"/>
              <a:t>Crucial to also have equality and gender </a:t>
            </a:r>
            <a:r>
              <a:rPr lang="en-IE" sz="1400" dirty="0" smtClean="0"/>
              <a:t>proofing</a:t>
            </a:r>
          </a:p>
          <a:p>
            <a:r>
              <a:rPr lang="en-IE" sz="1400" dirty="0"/>
              <a:t>The social and even physical environment needs more attention so that we maximise health for everyone. </a:t>
            </a:r>
            <a:endParaRPr lang="en-IE" sz="1400" dirty="0" smtClean="0"/>
          </a:p>
          <a:p>
            <a:r>
              <a:rPr lang="en-IE" sz="1400" dirty="0"/>
              <a:t>We call for a children's rights approach to </a:t>
            </a:r>
            <a:r>
              <a:rPr lang="en-IE" sz="1400" dirty="0" smtClean="0"/>
              <a:t>budgeting</a:t>
            </a:r>
          </a:p>
          <a:p>
            <a:r>
              <a:rPr lang="en-IE" sz="1400" dirty="0"/>
              <a:t>We support the equality budgeting campaign. We also asked for the government to disability proof the budget 2015 proposals</a:t>
            </a:r>
            <a:r>
              <a:rPr lang="en-IE" sz="1400" dirty="0" smtClean="0"/>
              <a:t>.</a:t>
            </a:r>
          </a:p>
          <a:p>
            <a:r>
              <a:rPr lang="en-IE" sz="1400" dirty="0"/>
              <a:t>human rights based would ensure that access to home care </a:t>
            </a:r>
            <a:r>
              <a:rPr lang="en-IE" sz="1400" dirty="0" err="1"/>
              <a:t>etc</a:t>
            </a:r>
            <a:r>
              <a:rPr lang="en-IE" sz="1400" dirty="0"/>
              <a:t> are rights based rather than resource reliant</a:t>
            </a:r>
            <a:r>
              <a:rPr lang="en-IE" sz="1400" dirty="0" smtClean="0"/>
              <a:t>.</a:t>
            </a:r>
          </a:p>
          <a:p>
            <a:r>
              <a:rPr lang="en-IE" sz="1400" dirty="0"/>
              <a:t>Not only should they do it because it would be the right thing to do but they should do it as it would facilitate a better and more effective use of resources</a:t>
            </a:r>
            <a:endParaRPr lang="en-IE" sz="1400" dirty="0" smtClean="0"/>
          </a:p>
          <a:p>
            <a:endParaRPr lang="en-IE" sz="1600" dirty="0"/>
          </a:p>
          <a:p>
            <a:pPr marL="708660" lvl="1" indent="-342900">
              <a:buFont typeface="+mj-lt"/>
              <a:buAutoNum type="arabicPeriod"/>
            </a:pPr>
            <a:endParaRPr lang="en-IE" sz="1600" dirty="0"/>
          </a:p>
        </p:txBody>
      </p:sp>
      <p:sp>
        <p:nvSpPr>
          <p:cNvPr id="4" name="Date Placeholder 3"/>
          <p:cNvSpPr>
            <a:spLocks noGrp="1"/>
          </p:cNvSpPr>
          <p:nvPr>
            <p:ph type="dt" sz="half" idx="10"/>
          </p:nvPr>
        </p:nvSpPr>
        <p:spPr>
          <a:xfrm>
            <a:off x="4932040" y="116632"/>
            <a:ext cx="3198948" cy="360041"/>
          </a:xfrm>
        </p:spPr>
        <p:txBody>
          <a:bodyPr/>
          <a:lstStyle/>
          <a:p>
            <a:r>
              <a:rPr lang="en-US" dirty="0" smtClean="0"/>
              <a:t> </a:t>
            </a:r>
            <a:r>
              <a:rPr lang="en-US" sz="2000" b="1" dirty="0" smtClean="0"/>
              <a:t>#FairBudget #FairSlice</a:t>
            </a:r>
            <a:endParaRPr lang="en-IE" sz="2000" b="1" dirty="0"/>
          </a:p>
        </p:txBody>
      </p:sp>
      <p:sp>
        <p:nvSpPr>
          <p:cNvPr id="6" name="Slide Number Placeholder 5"/>
          <p:cNvSpPr>
            <a:spLocks noGrp="1"/>
          </p:cNvSpPr>
          <p:nvPr>
            <p:ph type="sldNum" sz="quarter" idx="12"/>
          </p:nvPr>
        </p:nvSpPr>
        <p:spPr/>
        <p:txBody>
          <a:bodyPr/>
          <a:lstStyle/>
          <a:p>
            <a:fld id="{FEE2B39B-35CE-456A-B37D-55C192D641D2}" type="slidenum">
              <a:rPr lang="en-IE" smtClean="0"/>
              <a:t>14</a:t>
            </a:fld>
            <a:endParaRPr lang="en-IE"/>
          </a:p>
        </p:txBody>
      </p:sp>
    </p:spTree>
    <p:extLst>
      <p:ext uri="{BB962C8B-B14F-4D97-AF65-F5344CB8AC3E}">
        <p14:creationId xmlns:p14="http://schemas.microsoft.com/office/powerpoint/2010/main" val="1724265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836712"/>
            <a:ext cx="7024744" cy="936104"/>
          </a:xfrm>
        </p:spPr>
        <p:txBody>
          <a:bodyPr>
            <a:noAutofit/>
          </a:bodyPr>
          <a:lstStyle/>
          <a:p>
            <a:pPr algn="ctr"/>
            <a:r>
              <a:rPr lang="en-IE" sz="2800" b="1" dirty="0" smtClean="0"/>
              <a:t>Areas of Human Rights represented in the Survey </a:t>
            </a:r>
            <a:endParaRPr lang="en-IE" sz="2800" b="1" dirty="0"/>
          </a:p>
        </p:txBody>
      </p:sp>
      <p:sp>
        <p:nvSpPr>
          <p:cNvPr id="4" name="Date Placeholder 3"/>
          <p:cNvSpPr>
            <a:spLocks noGrp="1"/>
          </p:cNvSpPr>
          <p:nvPr>
            <p:ph type="dt" sz="half" idx="10"/>
          </p:nvPr>
        </p:nvSpPr>
        <p:spPr>
          <a:xfrm>
            <a:off x="4716016" y="224493"/>
            <a:ext cx="3414972" cy="252180"/>
          </a:xfrm>
        </p:spPr>
        <p:txBody>
          <a:bodyPr/>
          <a:lstStyle/>
          <a:p>
            <a:r>
              <a:rPr lang="en-US" sz="2000" b="1" smtClean="0"/>
              <a:t> #FairBudget #FairSlice</a:t>
            </a:r>
            <a:endParaRPr lang="en-IE" sz="2000" b="1" dirty="0"/>
          </a:p>
        </p:txBody>
      </p:sp>
      <p:sp>
        <p:nvSpPr>
          <p:cNvPr id="10" name="Slide Number Placeholder 9"/>
          <p:cNvSpPr>
            <a:spLocks noGrp="1"/>
          </p:cNvSpPr>
          <p:nvPr>
            <p:ph type="sldNum" sz="quarter" idx="12"/>
          </p:nvPr>
        </p:nvSpPr>
        <p:spPr/>
        <p:txBody>
          <a:bodyPr/>
          <a:lstStyle/>
          <a:p>
            <a:fld id="{FEE2B39B-35CE-456A-B37D-55C192D641D2}" type="slidenum">
              <a:rPr lang="en-IE" smtClean="0"/>
              <a:t>2</a:t>
            </a:fld>
            <a:endParaRPr lang="en-IE"/>
          </a:p>
        </p:txBody>
      </p:sp>
      <p:graphicFrame>
        <p:nvGraphicFramePr>
          <p:cNvPr id="12" name="Content Placeholder 11"/>
          <p:cNvGraphicFramePr>
            <a:graphicFrameLocks noGrp="1"/>
          </p:cNvGraphicFramePr>
          <p:nvPr>
            <p:ph sz="quarter" idx="13"/>
            <p:extLst>
              <p:ext uri="{D42A27DB-BD31-4B8C-83A1-F6EECF244321}">
                <p14:modId xmlns:p14="http://schemas.microsoft.com/office/powerpoint/2010/main" val="1150257340"/>
              </p:ext>
            </p:extLst>
          </p:nvPr>
        </p:nvGraphicFramePr>
        <p:xfrm>
          <a:off x="827584" y="1989139"/>
          <a:ext cx="7344866" cy="3816126"/>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700140" y="5608702"/>
            <a:ext cx="7704856" cy="1231106"/>
          </a:xfrm>
          <a:prstGeom prst="rect">
            <a:avLst/>
          </a:prstGeom>
          <a:noFill/>
        </p:spPr>
        <p:txBody>
          <a:bodyPr wrap="square" rtlCol="0">
            <a:spAutoFit/>
          </a:bodyPr>
          <a:lstStyle/>
          <a:p>
            <a:r>
              <a:rPr lang="en-IE" sz="800" dirty="0" err="1"/>
              <a:t>Doras</a:t>
            </a:r>
            <a:r>
              <a:rPr lang="en-IE" sz="800" dirty="0"/>
              <a:t> </a:t>
            </a:r>
            <a:r>
              <a:rPr lang="en-IE" sz="800" dirty="0" err="1" smtClean="0"/>
              <a:t>Luimni</a:t>
            </a:r>
            <a:r>
              <a:rPr lang="en-IE" sz="800" dirty="0" smtClean="0"/>
              <a:t>, We're </a:t>
            </a:r>
            <a:r>
              <a:rPr lang="en-IE" sz="800" dirty="0"/>
              <a:t>Not </a:t>
            </a:r>
            <a:r>
              <a:rPr lang="en-IE" sz="800" dirty="0" smtClean="0"/>
              <a:t>Leaving, </a:t>
            </a:r>
            <a:r>
              <a:rPr lang="en-IE" sz="800" dirty="0" err="1" smtClean="0"/>
              <a:t>Crosscare</a:t>
            </a:r>
            <a:r>
              <a:rPr lang="en-IE" sz="800" dirty="0" smtClean="0"/>
              <a:t>, Focus Ireland, One </a:t>
            </a:r>
            <a:r>
              <a:rPr lang="en-IE" sz="800" dirty="0" err="1" smtClean="0"/>
              <a:t>Family,The</a:t>
            </a:r>
            <a:r>
              <a:rPr lang="en-IE" sz="800" dirty="0" smtClean="0"/>
              <a:t> </a:t>
            </a:r>
            <a:r>
              <a:rPr lang="en-IE" sz="800" dirty="0"/>
              <a:t>Vincentian Partnership for Social Justice (</a:t>
            </a:r>
            <a:r>
              <a:rPr lang="en-IE" sz="800" dirty="0" smtClean="0"/>
              <a:t>VPSJ), INOU, Community </a:t>
            </a:r>
            <a:r>
              <a:rPr lang="en-IE" sz="800" dirty="0"/>
              <a:t>Law and </a:t>
            </a:r>
            <a:r>
              <a:rPr lang="en-IE" sz="800" dirty="0" smtClean="0"/>
              <a:t>Mediation, GLEN</a:t>
            </a:r>
            <a:r>
              <a:rPr lang="en-IE" sz="800" dirty="0"/>
              <a:t>, Gay and Lesbian Equality </a:t>
            </a:r>
            <a:r>
              <a:rPr lang="en-IE" sz="800" dirty="0" smtClean="0"/>
              <a:t>Network, European </a:t>
            </a:r>
            <a:r>
              <a:rPr lang="en-IE" sz="800" dirty="0"/>
              <a:t>Anti-Poverty Network (EAPN) </a:t>
            </a:r>
            <a:r>
              <a:rPr lang="en-IE" sz="800" dirty="0" smtClean="0"/>
              <a:t>Ireland, </a:t>
            </a:r>
            <a:r>
              <a:rPr lang="en-IE" sz="800" dirty="0"/>
              <a:t>Disability Federation of </a:t>
            </a:r>
            <a:r>
              <a:rPr lang="en-IE" sz="800" dirty="0" smtClean="0"/>
              <a:t>Ireland, The </a:t>
            </a:r>
            <a:r>
              <a:rPr lang="en-IE" sz="800" dirty="0"/>
              <a:t>Alzheimer Society of </a:t>
            </a:r>
            <a:r>
              <a:rPr lang="en-IE" sz="800" dirty="0" err="1" smtClean="0"/>
              <a:t>ireland</a:t>
            </a:r>
            <a:r>
              <a:rPr lang="en-IE" sz="800" dirty="0" smtClean="0"/>
              <a:t>, Inclusion Ireland, Migrant </a:t>
            </a:r>
            <a:r>
              <a:rPr lang="en-IE" sz="800" dirty="0"/>
              <a:t>Rights Centre </a:t>
            </a:r>
            <a:r>
              <a:rPr lang="en-IE" sz="800" dirty="0" smtClean="0"/>
              <a:t>Ireland, Children's </a:t>
            </a:r>
            <a:r>
              <a:rPr lang="en-IE" sz="800" dirty="0"/>
              <a:t>Rights </a:t>
            </a:r>
            <a:r>
              <a:rPr lang="en-IE" sz="800" dirty="0" err="1" smtClean="0"/>
              <a:t>Alliance,SVP</a:t>
            </a:r>
            <a:r>
              <a:rPr lang="en-IE" sz="800" dirty="0" smtClean="0"/>
              <a:t>, Irish </a:t>
            </a:r>
            <a:r>
              <a:rPr lang="en-IE" sz="800" dirty="0"/>
              <a:t>Advocacy Network </a:t>
            </a:r>
            <a:r>
              <a:rPr lang="en-IE" sz="800" dirty="0" smtClean="0"/>
              <a:t>Ltd, Unite, Threshold, ENAR Ireland, Threshold, Age Action, </a:t>
            </a:r>
            <a:r>
              <a:rPr lang="en-IE" sz="800" dirty="0" err="1" smtClean="0"/>
              <a:t>Nasc</a:t>
            </a:r>
            <a:r>
              <a:rPr lang="en-IE" sz="800" dirty="0"/>
              <a:t>, the Irish Immigrant Support </a:t>
            </a:r>
            <a:r>
              <a:rPr lang="en-IE" sz="800" dirty="0" smtClean="0"/>
              <a:t>Centre, Simon </a:t>
            </a:r>
            <a:r>
              <a:rPr lang="en-IE" sz="800" dirty="0"/>
              <a:t>Communities of </a:t>
            </a:r>
            <a:r>
              <a:rPr lang="en-IE" sz="800" dirty="0" smtClean="0"/>
              <a:t>Ireland ,Irish </a:t>
            </a:r>
            <a:r>
              <a:rPr lang="en-IE" sz="800" dirty="0"/>
              <a:t>Refugee </a:t>
            </a:r>
            <a:r>
              <a:rPr lang="en-IE" sz="800" dirty="0" smtClean="0"/>
              <a:t>Council, National </a:t>
            </a:r>
            <a:r>
              <a:rPr lang="en-IE" sz="800" dirty="0"/>
              <a:t>Travellers </a:t>
            </a:r>
            <a:r>
              <a:rPr lang="en-IE" sz="800" dirty="0" smtClean="0"/>
              <a:t>MABS, </a:t>
            </a:r>
            <a:r>
              <a:rPr lang="en-IE" sz="800" dirty="0"/>
              <a:t>Peter </a:t>
            </a:r>
            <a:r>
              <a:rPr lang="en-IE" sz="800" dirty="0" err="1"/>
              <a:t>McVerry</a:t>
            </a:r>
            <a:r>
              <a:rPr lang="en-IE" sz="800" dirty="0"/>
              <a:t> </a:t>
            </a:r>
            <a:r>
              <a:rPr lang="en-IE" sz="800" dirty="0" smtClean="0"/>
              <a:t>Trust, National </a:t>
            </a:r>
            <a:r>
              <a:rPr lang="en-IE" sz="800" dirty="0"/>
              <a:t>Women's Council of </a:t>
            </a:r>
            <a:r>
              <a:rPr lang="en-IE" sz="800" dirty="0" smtClean="0"/>
              <a:t>Ireland, Mental </a:t>
            </a:r>
            <a:r>
              <a:rPr lang="en-IE" sz="800" dirty="0"/>
              <a:t>Health </a:t>
            </a:r>
            <a:r>
              <a:rPr lang="en-IE" sz="800" dirty="0" err="1" smtClean="0"/>
              <a:t>Reform,Public</a:t>
            </a:r>
            <a:r>
              <a:rPr lang="en-IE" sz="800" dirty="0" smtClean="0"/>
              <a:t> </a:t>
            </a:r>
            <a:r>
              <a:rPr lang="en-IE" sz="800" dirty="0"/>
              <a:t>Interest Law </a:t>
            </a:r>
            <a:r>
              <a:rPr lang="en-IE" sz="800" dirty="0" err="1" smtClean="0"/>
              <a:t>Alliance,The</a:t>
            </a:r>
            <a:r>
              <a:rPr lang="en-IE" sz="800" dirty="0" smtClean="0"/>
              <a:t> </a:t>
            </a:r>
            <a:r>
              <a:rPr lang="en-IE" sz="800" dirty="0"/>
              <a:t>Integration </a:t>
            </a:r>
            <a:r>
              <a:rPr lang="en-IE" sz="800" dirty="0" err="1" smtClean="0"/>
              <a:t>Centre,Barnardos,Treoir</a:t>
            </a:r>
            <a:r>
              <a:rPr lang="en-IE" sz="800" dirty="0"/>
              <a:t>, National Information Centre for Unmarried </a:t>
            </a:r>
            <a:r>
              <a:rPr lang="en-IE" sz="800" dirty="0" err="1" smtClean="0"/>
              <a:t>Parents,Jesuit</a:t>
            </a:r>
            <a:r>
              <a:rPr lang="en-IE" sz="800" dirty="0" smtClean="0"/>
              <a:t> </a:t>
            </a:r>
            <a:r>
              <a:rPr lang="en-IE" sz="800" dirty="0"/>
              <a:t>Centre for Faith and </a:t>
            </a:r>
            <a:r>
              <a:rPr lang="en-IE" sz="800" dirty="0" err="1" smtClean="0"/>
              <a:t>Justice,Amnesty</a:t>
            </a:r>
            <a:r>
              <a:rPr lang="en-IE" sz="800" dirty="0" smtClean="0"/>
              <a:t> </a:t>
            </a:r>
            <a:r>
              <a:rPr lang="en-IE" sz="800" dirty="0"/>
              <a:t>International </a:t>
            </a:r>
            <a:r>
              <a:rPr lang="en-IE" sz="800" dirty="0" smtClean="0"/>
              <a:t>Ireland, South </a:t>
            </a:r>
            <a:r>
              <a:rPr lang="en-IE" sz="800" dirty="0"/>
              <a:t>Dublin Community </a:t>
            </a:r>
            <a:r>
              <a:rPr lang="en-IE" sz="800" dirty="0" err="1" smtClean="0"/>
              <a:t>Platform,Future</a:t>
            </a:r>
            <a:r>
              <a:rPr lang="en-IE" sz="800" dirty="0" smtClean="0"/>
              <a:t> </a:t>
            </a:r>
            <a:r>
              <a:rPr lang="en-IE" sz="800" dirty="0"/>
              <a:t>Voices Ireland</a:t>
            </a:r>
          </a:p>
          <a:p>
            <a:endParaRPr lang="en-IE" sz="900" dirty="0"/>
          </a:p>
          <a:p>
            <a:endParaRPr lang="en-IE" sz="900" dirty="0"/>
          </a:p>
        </p:txBody>
      </p:sp>
    </p:spTree>
    <p:extLst>
      <p:ext uri="{BB962C8B-B14F-4D97-AF65-F5344CB8AC3E}">
        <p14:creationId xmlns:p14="http://schemas.microsoft.com/office/powerpoint/2010/main" val="28413598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55576" y="1052736"/>
            <a:ext cx="7560840" cy="432048"/>
          </a:xfrm>
        </p:spPr>
        <p:txBody>
          <a:bodyPr>
            <a:normAutofit fontScale="90000"/>
          </a:bodyPr>
          <a:lstStyle/>
          <a:p>
            <a:pPr lvl="0" algn="ctr"/>
            <a:r>
              <a:rPr lang="en-IE" sz="3100" b="1" dirty="0" smtClean="0"/>
              <a:t>Pre-budget Opportunities &amp; Involvement</a:t>
            </a:r>
            <a:r>
              <a:rPr lang="en-IE" sz="2000" dirty="0"/>
              <a:t/>
            </a:r>
            <a:br>
              <a:rPr lang="en-IE" sz="2000" dirty="0"/>
            </a:br>
            <a:endParaRPr lang="en-IE" sz="2000" dirty="0"/>
          </a:p>
        </p:txBody>
      </p:sp>
      <p:sp>
        <p:nvSpPr>
          <p:cNvPr id="2" name="Date Placeholder 1"/>
          <p:cNvSpPr>
            <a:spLocks noGrp="1"/>
          </p:cNvSpPr>
          <p:nvPr>
            <p:ph type="dt" sz="half" idx="10"/>
          </p:nvPr>
        </p:nvSpPr>
        <p:spPr>
          <a:xfrm>
            <a:off x="4860032" y="0"/>
            <a:ext cx="3270956" cy="589617"/>
          </a:xfrm>
        </p:spPr>
        <p:txBody>
          <a:bodyPr/>
          <a:lstStyle/>
          <a:p>
            <a:r>
              <a:rPr lang="en-US" sz="2000" b="1" smtClean="0"/>
              <a:t> #FairBudget #FairSlice</a:t>
            </a:r>
            <a:endParaRPr lang="en-IE" sz="2000" b="1" dirty="0"/>
          </a:p>
        </p:txBody>
      </p:sp>
      <p:sp>
        <p:nvSpPr>
          <p:cNvPr id="4" name="Content Placeholder 3"/>
          <p:cNvSpPr>
            <a:spLocks noGrp="1"/>
          </p:cNvSpPr>
          <p:nvPr>
            <p:ph sz="quarter" idx="13"/>
          </p:nvPr>
        </p:nvSpPr>
        <p:spPr>
          <a:xfrm>
            <a:off x="395536" y="1268760"/>
            <a:ext cx="4248472" cy="5184576"/>
          </a:xfrm>
        </p:spPr>
        <p:txBody>
          <a:bodyPr>
            <a:normAutofit/>
          </a:bodyPr>
          <a:lstStyle/>
          <a:p>
            <a:pPr marL="68580" indent="0">
              <a:buNone/>
            </a:pPr>
            <a:r>
              <a:rPr lang="en-IE" sz="1800" b="1" dirty="0" smtClean="0"/>
              <a:t>Q</a:t>
            </a:r>
            <a:r>
              <a:rPr lang="en-IE" sz="1800" dirty="0" smtClean="0"/>
              <a:t>: Do </a:t>
            </a:r>
            <a:r>
              <a:rPr lang="en-IE" sz="1800" dirty="0"/>
              <a:t>you feel you had enough opportunities to input into government decision-making on Budget 2015</a:t>
            </a:r>
            <a:r>
              <a:rPr lang="en-IE" sz="1800" dirty="0" smtClean="0"/>
              <a:t>?</a:t>
            </a:r>
          </a:p>
          <a:p>
            <a:pPr marL="68580" indent="0">
              <a:buNone/>
            </a:pPr>
            <a:endParaRPr lang="en-IE" sz="1800" dirty="0"/>
          </a:p>
          <a:p>
            <a:pPr marL="68580" indent="0">
              <a:buNone/>
            </a:pPr>
            <a:endParaRPr lang="en-IE" sz="1800" dirty="0"/>
          </a:p>
        </p:txBody>
      </p:sp>
      <p:sp>
        <p:nvSpPr>
          <p:cNvPr id="5" name="Content Placeholder 4"/>
          <p:cNvSpPr>
            <a:spLocks noGrp="1"/>
          </p:cNvSpPr>
          <p:nvPr>
            <p:ph sz="quarter" idx="14"/>
          </p:nvPr>
        </p:nvSpPr>
        <p:spPr>
          <a:xfrm>
            <a:off x="4572000" y="1268760"/>
            <a:ext cx="4104456" cy="5256584"/>
          </a:xfrm>
        </p:spPr>
        <p:txBody>
          <a:bodyPr>
            <a:normAutofit/>
          </a:bodyPr>
          <a:lstStyle/>
          <a:p>
            <a:pPr marL="68580" indent="0">
              <a:buNone/>
            </a:pPr>
            <a:r>
              <a:rPr lang="en-IE" sz="1800" b="1" dirty="0" smtClean="0"/>
              <a:t>Q: </a:t>
            </a:r>
            <a:r>
              <a:rPr lang="en-IE" sz="1800" dirty="0" smtClean="0"/>
              <a:t>Please </a:t>
            </a:r>
            <a:r>
              <a:rPr lang="en-IE" sz="1800" dirty="0"/>
              <a:t>indicate all options you participated in for pre-budget work</a:t>
            </a:r>
            <a:r>
              <a:rPr lang="en-IE" sz="1800" dirty="0" smtClean="0"/>
              <a:t>?</a:t>
            </a:r>
          </a:p>
          <a:p>
            <a:pPr marL="68580" indent="0">
              <a:buNone/>
            </a:pPr>
            <a:endParaRPr lang="en-IE" sz="1800" dirty="0"/>
          </a:p>
          <a:p>
            <a:pPr marL="68580" indent="0">
              <a:buNone/>
            </a:pPr>
            <a:endParaRPr lang="en-IE" sz="1800" dirty="0" smtClean="0"/>
          </a:p>
          <a:p>
            <a:pPr marL="68580" indent="0">
              <a:buNone/>
            </a:pPr>
            <a:endParaRPr lang="en-IE" sz="1800" dirty="0"/>
          </a:p>
          <a:p>
            <a:pPr marL="68580" indent="0">
              <a:buNone/>
            </a:pPr>
            <a:endParaRPr lang="en-IE" sz="1800" dirty="0" smtClean="0"/>
          </a:p>
          <a:p>
            <a:pPr marL="68580" indent="0">
              <a:buNone/>
            </a:pPr>
            <a:endParaRPr lang="en-IE" sz="1800" dirty="0"/>
          </a:p>
          <a:p>
            <a:pPr marL="68580" indent="0">
              <a:buNone/>
            </a:pPr>
            <a:endParaRPr lang="en-IE" sz="1800" dirty="0" smtClean="0"/>
          </a:p>
          <a:p>
            <a:pPr marL="68580" indent="0">
              <a:buNone/>
            </a:pPr>
            <a:endParaRPr lang="en-IE" sz="1800" dirty="0"/>
          </a:p>
          <a:p>
            <a:pPr marL="68580" indent="0">
              <a:buNone/>
            </a:pPr>
            <a:endParaRPr lang="en-IE" sz="1800" dirty="0" smtClean="0"/>
          </a:p>
          <a:p>
            <a:pPr marL="68580" indent="0">
              <a:buNone/>
            </a:pPr>
            <a:endParaRPr lang="en-IE" sz="1800" dirty="0"/>
          </a:p>
          <a:p>
            <a:pPr marL="68580" indent="0">
              <a:buNone/>
            </a:pPr>
            <a:r>
              <a:rPr lang="en-IE" sz="1400" dirty="0" smtClean="0"/>
              <a:t>Note: Half the organisations participated in three or more pre-budget activities</a:t>
            </a:r>
            <a:endParaRPr lang="en-IE" sz="1400" dirty="0"/>
          </a:p>
        </p:txBody>
      </p:sp>
      <p:sp>
        <p:nvSpPr>
          <p:cNvPr id="7" name="Slide Number Placeholder 6"/>
          <p:cNvSpPr>
            <a:spLocks noGrp="1"/>
          </p:cNvSpPr>
          <p:nvPr>
            <p:ph type="sldNum" sz="quarter" idx="12"/>
          </p:nvPr>
        </p:nvSpPr>
        <p:spPr/>
        <p:txBody>
          <a:bodyPr/>
          <a:lstStyle/>
          <a:p>
            <a:fld id="{FEE2B39B-35CE-456A-B37D-55C192D641D2}" type="slidenum">
              <a:rPr lang="en-IE" smtClean="0"/>
              <a:t>3</a:t>
            </a:fld>
            <a:endParaRPr lang="en-IE"/>
          </a:p>
        </p:txBody>
      </p:sp>
      <p:graphicFrame>
        <p:nvGraphicFramePr>
          <p:cNvPr id="8" name="Chart 7"/>
          <p:cNvGraphicFramePr>
            <a:graphicFrameLocks/>
          </p:cNvGraphicFramePr>
          <p:nvPr>
            <p:extLst>
              <p:ext uri="{D42A27DB-BD31-4B8C-83A1-F6EECF244321}">
                <p14:modId xmlns:p14="http://schemas.microsoft.com/office/powerpoint/2010/main" val="1476539227"/>
              </p:ext>
            </p:extLst>
          </p:nvPr>
        </p:nvGraphicFramePr>
        <p:xfrm>
          <a:off x="539552" y="2564904"/>
          <a:ext cx="3528392" cy="30963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13676291"/>
              </p:ext>
            </p:extLst>
          </p:nvPr>
        </p:nvGraphicFramePr>
        <p:xfrm>
          <a:off x="4644008" y="2492897"/>
          <a:ext cx="3816424" cy="2376264"/>
        </p:xfrm>
        <a:graphic>
          <a:graphicData uri="http://schemas.openxmlformats.org/drawingml/2006/table">
            <a:tbl>
              <a:tblPr firstCol="1" bandRow="1">
                <a:tableStyleId>{5C22544A-7EE6-4342-B048-85BDC9FD1C3A}</a:tableStyleId>
              </a:tblPr>
              <a:tblGrid>
                <a:gridCol w="3217769">
                  <a:extLst>
                    <a:ext uri="{9D8B030D-6E8A-4147-A177-3AD203B41FA5}">
                      <a16:colId xmlns="" xmlns:a16="http://schemas.microsoft.com/office/drawing/2014/main" val="286277543"/>
                    </a:ext>
                  </a:extLst>
                </a:gridCol>
                <a:gridCol w="598655">
                  <a:extLst>
                    <a:ext uri="{9D8B030D-6E8A-4147-A177-3AD203B41FA5}">
                      <a16:colId xmlns="" xmlns:a16="http://schemas.microsoft.com/office/drawing/2014/main" val="2444304586"/>
                    </a:ext>
                  </a:extLst>
                </a:gridCol>
              </a:tblGrid>
              <a:tr h="668524">
                <a:tc>
                  <a:txBody>
                    <a:bodyPr/>
                    <a:lstStyle/>
                    <a:p>
                      <a:pPr>
                        <a:lnSpc>
                          <a:spcPct val="115000"/>
                        </a:lnSpc>
                        <a:spcAft>
                          <a:spcPts val="0"/>
                        </a:spcAft>
                      </a:pPr>
                      <a:endParaRPr lang="en-IE" sz="1100" dirty="0" smtClean="0">
                        <a:effectLst/>
                      </a:endParaRPr>
                    </a:p>
                    <a:p>
                      <a:pPr>
                        <a:lnSpc>
                          <a:spcPct val="115000"/>
                        </a:lnSpc>
                        <a:spcAft>
                          <a:spcPts val="0"/>
                        </a:spcAft>
                      </a:pPr>
                      <a:r>
                        <a:rPr lang="en-IE" sz="1100" dirty="0" smtClean="0">
                          <a:effectLst/>
                        </a:rPr>
                        <a:t>Submissions </a:t>
                      </a:r>
                      <a:r>
                        <a:rPr lang="en-IE" sz="1100" dirty="0">
                          <a:effectLst/>
                        </a:rPr>
                        <a:t>to one or more government departments</a:t>
                      </a:r>
                      <a:endParaRPr lang="en-IE" sz="1100" dirty="0">
                        <a:effectLst/>
                        <a:latin typeface="Calibri"/>
                        <a:ea typeface="Calibri"/>
                        <a:cs typeface="Times New Roman"/>
                      </a:endParaRPr>
                    </a:p>
                  </a:txBody>
                  <a:tcPr marL="68580" marR="68580" marT="0" marB="0"/>
                </a:tc>
                <a:tc>
                  <a:txBody>
                    <a:bodyPr/>
                    <a:lstStyle/>
                    <a:p>
                      <a:pPr algn="r">
                        <a:lnSpc>
                          <a:spcPct val="115000"/>
                        </a:lnSpc>
                        <a:spcAft>
                          <a:spcPts val="0"/>
                        </a:spcAft>
                      </a:pPr>
                      <a:endParaRPr lang="en-IE" sz="1100" dirty="0" smtClean="0">
                        <a:effectLst/>
                      </a:endParaRPr>
                    </a:p>
                    <a:p>
                      <a:pPr algn="r">
                        <a:lnSpc>
                          <a:spcPct val="115000"/>
                        </a:lnSpc>
                        <a:spcAft>
                          <a:spcPts val="0"/>
                        </a:spcAft>
                      </a:pPr>
                      <a:r>
                        <a:rPr lang="en-IE" sz="1100" dirty="0" smtClean="0">
                          <a:effectLst/>
                        </a:rPr>
                        <a:t>25</a:t>
                      </a:r>
                      <a:endParaRPr lang="en-IE" sz="1100" dirty="0">
                        <a:effectLst/>
                        <a:latin typeface="Calibri"/>
                        <a:ea typeface="Calibri"/>
                        <a:cs typeface="Times New Roman"/>
                      </a:endParaRPr>
                    </a:p>
                  </a:txBody>
                  <a:tcPr marL="68580" marR="68580" marT="0" marB="0"/>
                </a:tc>
                <a:extLst>
                  <a:ext uri="{0D108BD9-81ED-4DB2-BD59-A6C34878D82A}">
                    <a16:rowId xmlns="" xmlns:a16="http://schemas.microsoft.com/office/drawing/2014/main" val="2845606490"/>
                  </a:ext>
                </a:extLst>
              </a:tr>
              <a:tr h="341548">
                <a:tc>
                  <a:txBody>
                    <a:bodyPr/>
                    <a:lstStyle/>
                    <a:p>
                      <a:pPr>
                        <a:lnSpc>
                          <a:spcPct val="115000"/>
                        </a:lnSpc>
                        <a:spcAft>
                          <a:spcPts val="0"/>
                        </a:spcAft>
                      </a:pPr>
                      <a:r>
                        <a:rPr lang="en-IE" sz="1100" dirty="0">
                          <a:effectLst/>
                        </a:rPr>
                        <a:t>Attendance at pre-budget forums</a:t>
                      </a:r>
                      <a:endParaRPr lang="en-IE" sz="1100" dirty="0">
                        <a:effectLst/>
                        <a:latin typeface="Calibri"/>
                        <a:ea typeface="Calibri"/>
                        <a:cs typeface="Times New Roman"/>
                      </a:endParaRPr>
                    </a:p>
                  </a:txBody>
                  <a:tcPr marL="68580" marR="68580" marT="0" marB="0"/>
                </a:tc>
                <a:tc>
                  <a:txBody>
                    <a:bodyPr/>
                    <a:lstStyle/>
                    <a:p>
                      <a:pPr algn="r">
                        <a:lnSpc>
                          <a:spcPct val="115000"/>
                        </a:lnSpc>
                        <a:spcAft>
                          <a:spcPts val="0"/>
                        </a:spcAft>
                      </a:pPr>
                      <a:r>
                        <a:rPr lang="en-IE" sz="1100">
                          <a:effectLst/>
                        </a:rPr>
                        <a:t>21</a:t>
                      </a:r>
                      <a:endParaRPr lang="en-IE" sz="1100">
                        <a:effectLst/>
                        <a:latin typeface="Calibri"/>
                        <a:ea typeface="Calibri"/>
                        <a:cs typeface="Times New Roman"/>
                      </a:endParaRPr>
                    </a:p>
                  </a:txBody>
                  <a:tcPr marL="68580" marR="68580" marT="0" marB="0"/>
                </a:tc>
                <a:extLst>
                  <a:ext uri="{0D108BD9-81ED-4DB2-BD59-A6C34878D82A}">
                    <a16:rowId xmlns="" xmlns:a16="http://schemas.microsoft.com/office/drawing/2014/main" val="4045628162"/>
                  </a:ext>
                </a:extLst>
              </a:tr>
              <a:tr h="341548">
                <a:tc>
                  <a:txBody>
                    <a:bodyPr/>
                    <a:lstStyle/>
                    <a:p>
                      <a:pPr>
                        <a:lnSpc>
                          <a:spcPct val="115000"/>
                        </a:lnSpc>
                        <a:spcAft>
                          <a:spcPts val="0"/>
                        </a:spcAft>
                      </a:pPr>
                      <a:r>
                        <a:rPr lang="en-IE" sz="1100" dirty="0">
                          <a:effectLst/>
                        </a:rPr>
                        <a:t>Correspondence with Ministers</a:t>
                      </a:r>
                      <a:endParaRPr lang="en-IE" sz="1100" dirty="0">
                        <a:effectLst/>
                        <a:latin typeface="Calibri"/>
                        <a:ea typeface="Calibri"/>
                        <a:cs typeface="Times New Roman"/>
                      </a:endParaRPr>
                    </a:p>
                  </a:txBody>
                  <a:tcPr marL="68580" marR="68580" marT="0" marB="0"/>
                </a:tc>
                <a:tc>
                  <a:txBody>
                    <a:bodyPr/>
                    <a:lstStyle/>
                    <a:p>
                      <a:pPr algn="r">
                        <a:lnSpc>
                          <a:spcPct val="115000"/>
                        </a:lnSpc>
                        <a:spcAft>
                          <a:spcPts val="0"/>
                        </a:spcAft>
                      </a:pPr>
                      <a:r>
                        <a:rPr lang="en-IE" sz="1100">
                          <a:effectLst/>
                        </a:rPr>
                        <a:t>18</a:t>
                      </a:r>
                      <a:endParaRPr lang="en-IE" sz="1100">
                        <a:effectLst/>
                        <a:latin typeface="Calibri"/>
                        <a:ea typeface="Calibri"/>
                        <a:cs typeface="Times New Roman"/>
                      </a:endParaRPr>
                    </a:p>
                  </a:txBody>
                  <a:tcPr marL="68580" marR="68580" marT="0" marB="0"/>
                </a:tc>
                <a:extLst>
                  <a:ext uri="{0D108BD9-81ED-4DB2-BD59-A6C34878D82A}">
                    <a16:rowId xmlns="" xmlns:a16="http://schemas.microsoft.com/office/drawing/2014/main" val="4190316070"/>
                  </a:ext>
                </a:extLst>
              </a:tr>
              <a:tr h="341548">
                <a:tc>
                  <a:txBody>
                    <a:bodyPr/>
                    <a:lstStyle/>
                    <a:p>
                      <a:pPr>
                        <a:lnSpc>
                          <a:spcPct val="115000"/>
                        </a:lnSpc>
                        <a:spcAft>
                          <a:spcPts val="0"/>
                        </a:spcAft>
                      </a:pPr>
                      <a:r>
                        <a:rPr lang="en-IE" sz="1100" dirty="0">
                          <a:effectLst/>
                        </a:rPr>
                        <a:t>Presentations before Committee</a:t>
                      </a:r>
                      <a:endParaRPr lang="en-IE" sz="1100" dirty="0">
                        <a:effectLst/>
                        <a:latin typeface="Calibri"/>
                        <a:ea typeface="Calibri"/>
                        <a:cs typeface="Times New Roman"/>
                      </a:endParaRPr>
                    </a:p>
                  </a:txBody>
                  <a:tcPr marL="68580" marR="68580" marT="0" marB="0"/>
                </a:tc>
                <a:tc>
                  <a:txBody>
                    <a:bodyPr/>
                    <a:lstStyle/>
                    <a:p>
                      <a:pPr algn="r">
                        <a:lnSpc>
                          <a:spcPct val="115000"/>
                        </a:lnSpc>
                        <a:spcAft>
                          <a:spcPts val="0"/>
                        </a:spcAft>
                      </a:pPr>
                      <a:r>
                        <a:rPr lang="en-IE" sz="1100">
                          <a:effectLst/>
                        </a:rPr>
                        <a:t>14</a:t>
                      </a:r>
                      <a:endParaRPr lang="en-IE" sz="1100">
                        <a:effectLst/>
                        <a:latin typeface="Calibri"/>
                        <a:ea typeface="Calibri"/>
                        <a:cs typeface="Times New Roman"/>
                      </a:endParaRPr>
                    </a:p>
                  </a:txBody>
                  <a:tcPr marL="68580" marR="68580" marT="0" marB="0"/>
                </a:tc>
                <a:extLst>
                  <a:ext uri="{0D108BD9-81ED-4DB2-BD59-A6C34878D82A}">
                    <a16:rowId xmlns="" xmlns:a16="http://schemas.microsoft.com/office/drawing/2014/main" val="3217705343"/>
                  </a:ext>
                </a:extLst>
              </a:tr>
              <a:tr h="341548">
                <a:tc>
                  <a:txBody>
                    <a:bodyPr/>
                    <a:lstStyle/>
                    <a:p>
                      <a:pPr>
                        <a:lnSpc>
                          <a:spcPct val="115000"/>
                        </a:lnSpc>
                        <a:spcAft>
                          <a:spcPts val="0"/>
                        </a:spcAft>
                      </a:pPr>
                      <a:r>
                        <a:rPr lang="en-IE" sz="1100" dirty="0">
                          <a:effectLst/>
                        </a:rPr>
                        <a:t>Meetings with specific departments</a:t>
                      </a:r>
                      <a:endParaRPr lang="en-IE" sz="1100" dirty="0">
                        <a:effectLst/>
                        <a:latin typeface="Calibri"/>
                        <a:ea typeface="Calibri"/>
                        <a:cs typeface="Times New Roman"/>
                      </a:endParaRPr>
                    </a:p>
                  </a:txBody>
                  <a:tcPr marL="68580" marR="68580" marT="0" marB="0"/>
                </a:tc>
                <a:tc>
                  <a:txBody>
                    <a:bodyPr/>
                    <a:lstStyle/>
                    <a:p>
                      <a:pPr algn="r">
                        <a:lnSpc>
                          <a:spcPct val="115000"/>
                        </a:lnSpc>
                        <a:spcAft>
                          <a:spcPts val="0"/>
                        </a:spcAft>
                      </a:pPr>
                      <a:r>
                        <a:rPr lang="en-IE" sz="1100">
                          <a:effectLst/>
                        </a:rPr>
                        <a:t>13</a:t>
                      </a:r>
                      <a:endParaRPr lang="en-IE" sz="1100">
                        <a:effectLst/>
                        <a:latin typeface="Calibri"/>
                        <a:ea typeface="Calibri"/>
                        <a:cs typeface="Times New Roman"/>
                      </a:endParaRPr>
                    </a:p>
                  </a:txBody>
                  <a:tcPr marL="68580" marR="68580" marT="0" marB="0"/>
                </a:tc>
                <a:extLst>
                  <a:ext uri="{0D108BD9-81ED-4DB2-BD59-A6C34878D82A}">
                    <a16:rowId xmlns="" xmlns:a16="http://schemas.microsoft.com/office/drawing/2014/main" val="3295911727"/>
                  </a:ext>
                </a:extLst>
              </a:tr>
              <a:tr h="341548">
                <a:tc>
                  <a:txBody>
                    <a:bodyPr/>
                    <a:lstStyle/>
                    <a:p>
                      <a:pPr>
                        <a:lnSpc>
                          <a:spcPct val="115000"/>
                        </a:lnSpc>
                        <a:spcAft>
                          <a:spcPts val="0"/>
                        </a:spcAft>
                      </a:pPr>
                      <a:r>
                        <a:rPr lang="en-IE" sz="1100" dirty="0">
                          <a:effectLst/>
                        </a:rPr>
                        <a:t>Other</a:t>
                      </a:r>
                      <a:endParaRPr lang="en-IE" sz="1100" dirty="0">
                        <a:effectLst/>
                        <a:latin typeface="Calibri"/>
                        <a:ea typeface="Calibri"/>
                        <a:cs typeface="Times New Roman"/>
                      </a:endParaRPr>
                    </a:p>
                  </a:txBody>
                  <a:tcPr marL="68580" marR="68580" marT="0" marB="0"/>
                </a:tc>
                <a:tc>
                  <a:txBody>
                    <a:bodyPr/>
                    <a:lstStyle/>
                    <a:p>
                      <a:pPr algn="r">
                        <a:lnSpc>
                          <a:spcPct val="115000"/>
                        </a:lnSpc>
                        <a:spcAft>
                          <a:spcPts val="0"/>
                        </a:spcAft>
                      </a:pPr>
                      <a:r>
                        <a:rPr lang="en-IE" sz="1100" dirty="0">
                          <a:effectLst/>
                        </a:rPr>
                        <a:t>11</a:t>
                      </a:r>
                      <a:endParaRPr lang="en-IE" sz="1100" dirty="0">
                        <a:effectLst/>
                        <a:latin typeface="Calibri"/>
                        <a:ea typeface="Calibri"/>
                        <a:cs typeface="Times New Roman"/>
                      </a:endParaRPr>
                    </a:p>
                  </a:txBody>
                  <a:tcPr marL="68580" marR="68580" marT="0" marB="0"/>
                </a:tc>
                <a:extLst>
                  <a:ext uri="{0D108BD9-81ED-4DB2-BD59-A6C34878D82A}">
                    <a16:rowId xmlns="" xmlns:a16="http://schemas.microsoft.com/office/drawing/2014/main" val="2439458275"/>
                  </a:ext>
                </a:extLst>
              </a:tr>
            </a:tbl>
          </a:graphicData>
        </a:graphic>
      </p:graphicFrame>
    </p:spTree>
    <p:extLst>
      <p:ext uri="{BB962C8B-B14F-4D97-AF65-F5344CB8AC3E}">
        <p14:creationId xmlns:p14="http://schemas.microsoft.com/office/powerpoint/2010/main" val="25445255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42988" y="781050"/>
            <a:ext cx="7024687" cy="676854"/>
          </a:xfrm>
        </p:spPr>
        <p:txBody>
          <a:bodyPr>
            <a:normAutofit fontScale="90000"/>
          </a:bodyPr>
          <a:lstStyle/>
          <a:p>
            <a:pPr lvl="0" algn="ctr"/>
            <a:r>
              <a:rPr lang="en-IE" sz="2600" b="1" dirty="0" smtClean="0"/>
              <a:t>Pre-Budget Recommendations </a:t>
            </a:r>
            <a:r>
              <a:rPr lang="en-IE" sz="2800" dirty="0"/>
              <a:t/>
            </a:r>
            <a:br>
              <a:rPr lang="en-IE" sz="2800" dirty="0"/>
            </a:br>
            <a:endParaRPr lang="en-IE" sz="2800" b="1" dirty="0"/>
          </a:p>
        </p:txBody>
      </p:sp>
      <p:sp>
        <p:nvSpPr>
          <p:cNvPr id="2" name="Date Placeholder 1"/>
          <p:cNvSpPr>
            <a:spLocks noGrp="1"/>
          </p:cNvSpPr>
          <p:nvPr>
            <p:ph type="dt" sz="half" idx="10"/>
          </p:nvPr>
        </p:nvSpPr>
        <p:spPr>
          <a:xfrm>
            <a:off x="4572000" y="116632"/>
            <a:ext cx="3558988" cy="472985"/>
          </a:xfrm>
        </p:spPr>
        <p:txBody>
          <a:bodyPr/>
          <a:lstStyle/>
          <a:p>
            <a:pPr algn="ctr"/>
            <a:r>
              <a:rPr lang="en-US" sz="2000" b="1" smtClean="0"/>
              <a:t> #FairBudget #FairSlice</a:t>
            </a:r>
            <a:endParaRPr lang="en-IE" sz="2000" b="1" dirty="0"/>
          </a:p>
        </p:txBody>
      </p:sp>
      <p:sp>
        <p:nvSpPr>
          <p:cNvPr id="5" name="Content Placeholder 4"/>
          <p:cNvSpPr>
            <a:spLocks noGrp="1"/>
          </p:cNvSpPr>
          <p:nvPr>
            <p:ph sz="quarter" idx="13"/>
          </p:nvPr>
        </p:nvSpPr>
        <p:spPr>
          <a:xfrm>
            <a:off x="323850" y="977426"/>
            <a:ext cx="4464050" cy="5620224"/>
          </a:xfrm>
        </p:spPr>
        <p:txBody>
          <a:bodyPr>
            <a:normAutofit/>
          </a:bodyPr>
          <a:lstStyle/>
          <a:p>
            <a:pPr marL="68580" indent="0">
              <a:buNone/>
            </a:pPr>
            <a:r>
              <a:rPr lang="en-IE" sz="1600" b="1" dirty="0" smtClean="0"/>
              <a:t>Q: </a:t>
            </a:r>
            <a:r>
              <a:rPr lang="en-IE" sz="1600" dirty="0" smtClean="0"/>
              <a:t>Were </a:t>
            </a:r>
            <a:r>
              <a:rPr lang="en-IE" sz="1600" dirty="0"/>
              <a:t>any of your recommendations from your submissions/pre-budget work reflected in budget decisions</a:t>
            </a:r>
            <a:r>
              <a:rPr lang="en-IE" sz="1600" dirty="0" smtClean="0"/>
              <a:t>?</a:t>
            </a:r>
          </a:p>
          <a:p>
            <a:pPr marL="68580" indent="0">
              <a:buNone/>
            </a:pPr>
            <a:endParaRPr lang="en-IE" sz="1700" dirty="0"/>
          </a:p>
          <a:p>
            <a:pPr marL="68580" indent="0">
              <a:buNone/>
            </a:pPr>
            <a:endParaRPr lang="en-IE" sz="1700" dirty="0"/>
          </a:p>
        </p:txBody>
      </p:sp>
      <p:sp>
        <p:nvSpPr>
          <p:cNvPr id="6" name="Content Placeholder 5"/>
          <p:cNvSpPr>
            <a:spLocks noGrp="1"/>
          </p:cNvSpPr>
          <p:nvPr>
            <p:ph sz="quarter" idx="14"/>
          </p:nvPr>
        </p:nvSpPr>
        <p:spPr>
          <a:xfrm>
            <a:off x="4283968" y="1052736"/>
            <a:ext cx="4464496" cy="5616624"/>
          </a:xfrm>
        </p:spPr>
        <p:txBody>
          <a:bodyPr>
            <a:normAutofit fontScale="92500" lnSpcReduction="20000"/>
          </a:bodyPr>
          <a:lstStyle/>
          <a:p>
            <a:pPr marL="68580" indent="0">
              <a:spcBef>
                <a:spcPts val="0"/>
              </a:spcBef>
              <a:buNone/>
            </a:pPr>
            <a:r>
              <a:rPr lang="en-IE" sz="1600" b="1" dirty="0"/>
              <a:t>Q: </a:t>
            </a:r>
            <a:r>
              <a:rPr lang="en-IE" sz="1600" dirty="0"/>
              <a:t>What recommendations were reflected and to what extent? </a:t>
            </a:r>
          </a:p>
          <a:p>
            <a:pPr>
              <a:spcBef>
                <a:spcPts val="0"/>
              </a:spcBef>
            </a:pPr>
            <a:endParaRPr lang="en-IE" sz="1100" dirty="0"/>
          </a:p>
          <a:p>
            <a:pPr>
              <a:spcBef>
                <a:spcPts val="0"/>
              </a:spcBef>
            </a:pPr>
            <a:r>
              <a:rPr lang="en-IE" sz="1400" dirty="0"/>
              <a:t>Child benefit was increased, </a:t>
            </a:r>
            <a:r>
              <a:rPr lang="en-IE" sz="1400" dirty="0" err="1"/>
              <a:t>Tusla</a:t>
            </a:r>
            <a:r>
              <a:rPr lang="en-IE" sz="1400" dirty="0"/>
              <a:t> was given appropriate funding, budget for a comprehensive social housing programme was delivered</a:t>
            </a:r>
          </a:p>
          <a:p>
            <a:pPr>
              <a:spcBef>
                <a:spcPts val="0"/>
              </a:spcBef>
            </a:pPr>
            <a:r>
              <a:rPr lang="en-IE" sz="1400" dirty="0"/>
              <a:t>No increase in provision of badly needed publicly subsidised childcare. No increase in overall social welfare payments or tackling of pension inequality for older women </a:t>
            </a:r>
          </a:p>
          <a:p>
            <a:pPr>
              <a:spcBef>
                <a:spcPts val="0"/>
              </a:spcBef>
            </a:pPr>
            <a:r>
              <a:rPr lang="en-US" sz="1400" dirty="0"/>
              <a:t>Asked for reversal of lone parent income disregard  happening in Jan 2015 (as part of 3 years of measures against lone parents)-no change</a:t>
            </a:r>
            <a:endParaRPr lang="en-IE" sz="1400" dirty="0"/>
          </a:p>
          <a:p>
            <a:pPr>
              <a:spcBef>
                <a:spcPts val="0"/>
              </a:spcBef>
            </a:pPr>
            <a:r>
              <a:rPr lang="en-IE" sz="1400" dirty="0"/>
              <a:t>Requested €1 billion in funding per annum for social housing, a figure of €2.2 billion has been quoted, We also requested additional funding for homeless services and a 16% increase was provided for.</a:t>
            </a:r>
          </a:p>
          <a:p>
            <a:pPr>
              <a:spcBef>
                <a:spcPts val="0"/>
              </a:spcBef>
            </a:pPr>
            <a:r>
              <a:rPr lang="en-IE" sz="1400" dirty="0"/>
              <a:t>Asked for the full retention of the Free Travel scheme which was noted in the Statement of Government Priorities by Minister. Asked for an increase in the living alone allowance to €3.80 but got €1.30. We asked for the full restoration of the Christmas Bonus-partial </a:t>
            </a:r>
          </a:p>
          <a:p>
            <a:pPr>
              <a:spcBef>
                <a:spcPts val="0"/>
              </a:spcBef>
            </a:pPr>
            <a:r>
              <a:rPr lang="en-IE" sz="1400" dirty="0"/>
              <a:t>Establish a cost of disability commission - not reflected in Budget 2015 Make work pay for people with a disability - not reflected in Budget 2015 Introduce individualised budgets for people with a disability - not reflected in Budget 2015 </a:t>
            </a:r>
          </a:p>
          <a:p>
            <a:pPr>
              <a:spcBef>
                <a:spcPts val="0"/>
              </a:spcBef>
            </a:pPr>
            <a:r>
              <a:rPr lang="en-IE" sz="1400" dirty="0"/>
              <a:t>Begin  the process of increasing all basic social welfare payments towards that necessary to achieve a Minimum Essential Standard of Living</a:t>
            </a:r>
          </a:p>
        </p:txBody>
      </p:sp>
      <p:sp>
        <p:nvSpPr>
          <p:cNvPr id="8" name="Slide Number Placeholder 7"/>
          <p:cNvSpPr>
            <a:spLocks noGrp="1"/>
          </p:cNvSpPr>
          <p:nvPr>
            <p:ph type="sldNum" sz="quarter" idx="12"/>
          </p:nvPr>
        </p:nvSpPr>
        <p:spPr/>
        <p:txBody>
          <a:bodyPr/>
          <a:lstStyle/>
          <a:p>
            <a:fld id="{FEE2B39B-35CE-456A-B37D-55C192D641D2}" type="slidenum">
              <a:rPr lang="en-IE" smtClean="0"/>
              <a:t>4</a:t>
            </a:fld>
            <a:endParaRPr lang="en-IE"/>
          </a:p>
        </p:txBody>
      </p:sp>
      <p:graphicFrame>
        <p:nvGraphicFramePr>
          <p:cNvPr id="4" name="Table 3"/>
          <p:cNvGraphicFramePr>
            <a:graphicFrameLocks noGrp="1"/>
          </p:cNvGraphicFramePr>
          <p:nvPr>
            <p:extLst>
              <p:ext uri="{D42A27DB-BD31-4B8C-83A1-F6EECF244321}">
                <p14:modId xmlns:p14="http://schemas.microsoft.com/office/powerpoint/2010/main" val="3410742731"/>
              </p:ext>
            </p:extLst>
          </p:nvPr>
        </p:nvGraphicFramePr>
        <p:xfrm>
          <a:off x="683568" y="2420887"/>
          <a:ext cx="3456384" cy="2914230"/>
        </p:xfrm>
        <a:graphic>
          <a:graphicData uri="http://schemas.openxmlformats.org/drawingml/2006/table">
            <a:tbl>
              <a:tblPr firstCol="1" bandRow="1">
                <a:tableStyleId>{5C22544A-7EE6-4342-B048-85BDC9FD1C3A}</a:tableStyleId>
              </a:tblPr>
              <a:tblGrid>
                <a:gridCol w="2722284">
                  <a:extLst>
                    <a:ext uri="{9D8B030D-6E8A-4147-A177-3AD203B41FA5}">
                      <a16:colId xmlns="" xmlns:a16="http://schemas.microsoft.com/office/drawing/2014/main" val="3839079173"/>
                    </a:ext>
                  </a:extLst>
                </a:gridCol>
                <a:gridCol w="734100">
                  <a:extLst>
                    <a:ext uri="{9D8B030D-6E8A-4147-A177-3AD203B41FA5}">
                      <a16:colId xmlns="" xmlns:a16="http://schemas.microsoft.com/office/drawing/2014/main" val="3229422368"/>
                    </a:ext>
                  </a:extLst>
                </a:gridCol>
              </a:tblGrid>
              <a:tr h="362619">
                <a:tc>
                  <a:txBody>
                    <a:bodyPr/>
                    <a:lstStyle/>
                    <a:p>
                      <a:pPr>
                        <a:lnSpc>
                          <a:spcPct val="115000"/>
                        </a:lnSpc>
                        <a:spcAft>
                          <a:spcPts val="0"/>
                        </a:spcAft>
                      </a:pPr>
                      <a:endParaRPr lang="en-IE" sz="1100" dirty="0" smtClean="0">
                        <a:effectLst/>
                      </a:endParaRPr>
                    </a:p>
                    <a:p>
                      <a:pPr>
                        <a:lnSpc>
                          <a:spcPct val="115000"/>
                        </a:lnSpc>
                        <a:spcAft>
                          <a:spcPts val="0"/>
                        </a:spcAft>
                      </a:pPr>
                      <a:r>
                        <a:rPr lang="en-IE" sz="1100" dirty="0" smtClean="0">
                          <a:effectLst/>
                        </a:rPr>
                        <a:t>Yes</a:t>
                      </a:r>
                      <a:r>
                        <a:rPr lang="en-IE" sz="1100" dirty="0">
                          <a:effectLst/>
                        </a:rPr>
                        <a:t>, all of </a:t>
                      </a:r>
                      <a:r>
                        <a:rPr lang="en-IE" sz="1100" dirty="0" smtClean="0">
                          <a:effectLst/>
                        </a:rPr>
                        <a:t>them</a:t>
                      </a:r>
                    </a:p>
                    <a:p>
                      <a:pPr>
                        <a:lnSpc>
                          <a:spcPct val="115000"/>
                        </a:lnSpc>
                        <a:spcAft>
                          <a:spcPts val="0"/>
                        </a:spcAft>
                      </a:pPr>
                      <a:endParaRPr lang="en-IE"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100" dirty="0">
                          <a:effectLst/>
                        </a:rPr>
                        <a:t>0</a:t>
                      </a:r>
                      <a:endParaRPr lang="en-IE" sz="1100" dirty="0">
                        <a:effectLst/>
                        <a:latin typeface="Calibri"/>
                        <a:ea typeface="Calibri"/>
                        <a:cs typeface="Times New Roman"/>
                      </a:endParaRPr>
                    </a:p>
                  </a:txBody>
                  <a:tcPr marL="68580" marR="68580" marT="0" marB="0"/>
                </a:tc>
                <a:extLst>
                  <a:ext uri="{0D108BD9-81ED-4DB2-BD59-A6C34878D82A}">
                    <a16:rowId xmlns="" xmlns:a16="http://schemas.microsoft.com/office/drawing/2014/main" val="1654493791"/>
                  </a:ext>
                </a:extLst>
              </a:tr>
              <a:tr h="362619">
                <a:tc>
                  <a:txBody>
                    <a:bodyPr/>
                    <a:lstStyle/>
                    <a:p>
                      <a:pPr>
                        <a:lnSpc>
                          <a:spcPct val="115000"/>
                        </a:lnSpc>
                        <a:spcAft>
                          <a:spcPts val="0"/>
                        </a:spcAft>
                      </a:pPr>
                      <a:endParaRPr lang="en-IE" sz="1100" dirty="0" smtClean="0">
                        <a:effectLst/>
                      </a:endParaRPr>
                    </a:p>
                    <a:p>
                      <a:pPr>
                        <a:lnSpc>
                          <a:spcPct val="115000"/>
                        </a:lnSpc>
                        <a:spcAft>
                          <a:spcPts val="0"/>
                        </a:spcAft>
                      </a:pPr>
                      <a:r>
                        <a:rPr lang="en-IE" sz="1100" dirty="0" smtClean="0">
                          <a:effectLst/>
                        </a:rPr>
                        <a:t>Most </a:t>
                      </a:r>
                      <a:r>
                        <a:rPr lang="en-IE" sz="1100" dirty="0">
                          <a:effectLst/>
                        </a:rPr>
                        <a:t>of them but not </a:t>
                      </a:r>
                      <a:r>
                        <a:rPr lang="en-IE" sz="1100" dirty="0" smtClean="0">
                          <a:effectLst/>
                        </a:rPr>
                        <a:t>all</a:t>
                      </a:r>
                      <a:endParaRPr lang="en-IE" sz="1100" dirty="0" smtClean="0">
                        <a:effectLst/>
                        <a:latin typeface="Calibri"/>
                        <a:ea typeface="Calibri"/>
                        <a:cs typeface="Times New Roman"/>
                      </a:endParaRPr>
                    </a:p>
                    <a:p>
                      <a:pPr>
                        <a:lnSpc>
                          <a:spcPct val="115000"/>
                        </a:lnSpc>
                        <a:spcAft>
                          <a:spcPts val="0"/>
                        </a:spcAft>
                      </a:pPr>
                      <a:endParaRPr lang="en-IE"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100" dirty="0">
                          <a:effectLst/>
                        </a:rPr>
                        <a:t>2</a:t>
                      </a:r>
                      <a:endParaRPr lang="en-IE" sz="1100" dirty="0">
                        <a:effectLst/>
                        <a:latin typeface="Calibri"/>
                        <a:ea typeface="Calibri"/>
                        <a:cs typeface="Times New Roman"/>
                      </a:endParaRPr>
                    </a:p>
                  </a:txBody>
                  <a:tcPr marL="68580" marR="68580" marT="0" marB="0"/>
                </a:tc>
                <a:extLst>
                  <a:ext uri="{0D108BD9-81ED-4DB2-BD59-A6C34878D82A}">
                    <a16:rowId xmlns="" xmlns:a16="http://schemas.microsoft.com/office/drawing/2014/main" val="852710016"/>
                  </a:ext>
                </a:extLst>
              </a:tr>
              <a:tr h="362619">
                <a:tc>
                  <a:txBody>
                    <a:bodyPr/>
                    <a:lstStyle/>
                    <a:p>
                      <a:pPr>
                        <a:lnSpc>
                          <a:spcPct val="115000"/>
                        </a:lnSpc>
                        <a:spcAft>
                          <a:spcPts val="0"/>
                        </a:spcAft>
                      </a:pPr>
                      <a:endParaRPr lang="en-IE" sz="1100" dirty="0" smtClean="0">
                        <a:effectLst/>
                      </a:endParaRPr>
                    </a:p>
                    <a:p>
                      <a:pPr>
                        <a:lnSpc>
                          <a:spcPct val="115000"/>
                        </a:lnSpc>
                        <a:spcAft>
                          <a:spcPts val="0"/>
                        </a:spcAft>
                      </a:pPr>
                      <a:r>
                        <a:rPr lang="en-IE" sz="1100" dirty="0" smtClean="0">
                          <a:effectLst/>
                        </a:rPr>
                        <a:t>Some </a:t>
                      </a:r>
                      <a:r>
                        <a:rPr lang="en-IE" sz="1100" dirty="0">
                          <a:effectLst/>
                        </a:rPr>
                        <a:t>but only </a:t>
                      </a:r>
                      <a:r>
                        <a:rPr lang="en-IE" sz="1100" dirty="0" smtClean="0">
                          <a:effectLst/>
                        </a:rPr>
                        <a:t>minor</a:t>
                      </a:r>
                    </a:p>
                    <a:p>
                      <a:pPr>
                        <a:lnSpc>
                          <a:spcPct val="115000"/>
                        </a:lnSpc>
                        <a:spcAft>
                          <a:spcPts val="0"/>
                        </a:spcAft>
                      </a:pPr>
                      <a:endParaRPr lang="en-IE"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100" dirty="0">
                          <a:effectLst/>
                        </a:rPr>
                        <a:t>13</a:t>
                      </a:r>
                      <a:endParaRPr lang="en-IE" sz="1100" dirty="0">
                        <a:effectLst/>
                        <a:latin typeface="Calibri"/>
                        <a:ea typeface="Calibri"/>
                        <a:cs typeface="Times New Roman"/>
                      </a:endParaRPr>
                    </a:p>
                  </a:txBody>
                  <a:tcPr marL="68580" marR="68580" marT="0" marB="0"/>
                </a:tc>
                <a:extLst>
                  <a:ext uri="{0D108BD9-81ED-4DB2-BD59-A6C34878D82A}">
                    <a16:rowId xmlns="" xmlns:a16="http://schemas.microsoft.com/office/drawing/2014/main" val="2766771885"/>
                  </a:ext>
                </a:extLst>
              </a:tr>
              <a:tr h="709765">
                <a:tc>
                  <a:txBody>
                    <a:bodyPr/>
                    <a:lstStyle/>
                    <a:p>
                      <a:pPr>
                        <a:lnSpc>
                          <a:spcPct val="115000"/>
                        </a:lnSpc>
                        <a:spcAft>
                          <a:spcPts val="0"/>
                        </a:spcAft>
                      </a:pPr>
                      <a:endParaRPr lang="en-IE" sz="1100" dirty="0" smtClean="0">
                        <a:effectLst/>
                      </a:endParaRPr>
                    </a:p>
                    <a:p>
                      <a:pPr>
                        <a:lnSpc>
                          <a:spcPct val="115000"/>
                        </a:lnSpc>
                        <a:spcAft>
                          <a:spcPts val="0"/>
                        </a:spcAft>
                      </a:pPr>
                      <a:r>
                        <a:rPr lang="en-IE" sz="1100" dirty="0" smtClean="0">
                          <a:effectLst/>
                        </a:rPr>
                        <a:t>No </a:t>
                      </a:r>
                      <a:r>
                        <a:rPr lang="en-IE" sz="1100" dirty="0">
                          <a:effectLst/>
                        </a:rPr>
                        <a:t>reflection of our submission(s</a:t>
                      </a:r>
                      <a:r>
                        <a:rPr lang="en-IE" sz="1100" dirty="0" smtClean="0">
                          <a:effectLst/>
                        </a:rPr>
                        <a:t>)</a:t>
                      </a:r>
                    </a:p>
                  </a:txBody>
                  <a:tcPr marL="68580" marR="68580" marT="0" marB="0"/>
                </a:tc>
                <a:tc>
                  <a:txBody>
                    <a:bodyPr/>
                    <a:lstStyle/>
                    <a:p>
                      <a:pPr algn="ctr">
                        <a:lnSpc>
                          <a:spcPct val="115000"/>
                        </a:lnSpc>
                        <a:spcAft>
                          <a:spcPts val="0"/>
                        </a:spcAft>
                      </a:pPr>
                      <a:r>
                        <a:rPr lang="en-IE" sz="1100" dirty="0">
                          <a:effectLst/>
                        </a:rPr>
                        <a:t>7</a:t>
                      </a:r>
                      <a:endParaRPr lang="en-IE" sz="1100" dirty="0">
                        <a:effectLst/>
                        <a:latin typeface="Calibri"/>
                        <a:ea typeface="Calibri"/>
                        <a:cs typeface="Times New Roman"/>
                      </a:endParaRPr>
                    </a:p>
                  </a:txBody>
                  <a:tcPr marL="68580" marR="68580" marT="0" marB="0"/>
                </a:tc>
                <a:extLst>
                  <a:ext uri="{0D108BD9-81ED-4DB2-BD59-A6C34878D82A}">
                    <a16:rowId xmlns="" xmlns:a16="http://schemas.microsoft.com/office/drawing/2014/main" val="3316401206"/>
                  </a:ext>
                </a:extLst>
              </a:tr>
              <a:tr h="469391">
                <a:tc>
                  <a:txBody>
                    <a:bodyPr/>
                    <a:lstStyle/>
                    <a:p>
                      <a:pPr>
                        <a:lnSpc>
                          <a:spcPct val="115000"/>
                        </a:lnSpc>
                        <a:spcAft>
                          <a:spcPts val="0"/>
                        </a:spcAft>
                      </a:pPr>
                      <a:endParaRPr lang="en-IE" sz="1100" dirty="0" smtClean="0">
                        <a:effectLst/>
                      </a:endParaRPr>
                    </a:p>
                    <a:p>
                      <a:pPr>
                        <a:lnSpc>
                          <a:spcPct val="115000"/>
                        </a:lnSpc>
                        <a:spcAft>
                          <a:spcPts val="0"/>
                        </a:spcAft>
                      </a:pPr>
                      <a:r>
                        <a:rPr lang="en-IE" sz="1100" dirty="0" smtClean="0">
                          <a:effectLst/>
                        </a:rPr>
                        <a:t>N/A</a:t>
                      </a:r>
                      <a:endParaRPr lang="en-IE"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100" dirty="0">
                          <a:effectLst/>
                        </a:rPr>
                        <a:t>15</a:t>
                      </a:r>
                      <a:endParaRPr lang="en-IE" sz="1100" dirty="0">
                        <a:effectLst/>
                        <a:latin typeface="Calibri"/>
                        <a:ea typeface="Calibri"/>
                        <a:cs typeface="Times New Roman"/>
                      </a:endParaRPr>
                    </a:p>
                  </a:txBody>
                  <a:tcPr marL="68580" marR="68580" marT="0" marB="0"/>
                </a:tc>
                <a:extLst>
                  <a:ext uri="{0D108BD9-81ED-4DB2-BD59-A6C34878D82A}">
                    <a16:rowId xmlns="" xmlns:a16="http://schemas.microsoft.com/office/drawing/2014/main" val="2238277941"/>
                  </a:ext>
                </a:extLst>
              </a:tr>
            </a:tbl>
          </a:graphicData>
        </a:graphic>
      </p:graphicFrame>
    </p:spTree>
    <p:extLst>
      <p:ext uri="{BB962C8B-B14F-4D97-AF65-F5344CB8AC3E}">
        <p14:creationId xmlns:p14="http://schemas.microsoft.com/office/powerpoint/2010/main" val="3147627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052736"/>
            <a:ext cx="8208912" cy="1080120"/>
          </a:xfrm>
        </p:spPr>
        <p:txBody>
          <a:bodyPr>
            <a:noAutofit/>
          </a:bodyPr>
          <a:lstStyle/>
          <a:p>
            <a:pPr algn="ctr"/>
            <a:r>
              <a:rPr lang="en-IE" sz="2800" b="1" dirty="0"/>
              <a:t>Affordability of Rights in Budget 2015</a:t>
            </a:r>
            <a:r>
              <a:rPr lang="en-IE" sz="2000" b="1" dirty="0"/>
              <a:t/>
            </a:r>
            <a:br>
              <a:rPr lang="en-IE" sz="2000" b="1" dirty="0"/>
            </a:br>
            <a:r>
              <a:rPr lang="en-IE" sz="1800" b="1" dirty="0"/>
              <a:t>Q: </a:t>
            </a:r>
            <a:r>
              <a:rPr lang="en-IE" sz="1800" dirty="0"/>
              <a:t>Did the budget make your client/target groups’ capacity to access that right(s)</a:t>
            </a:r>
            <a:r>
              <a:rPr lang="en-IE" sz="2000" dirty="0"/>
              <a:t/>
            </a:r>
            <a:br>
              <a:rPr lang="en-IE" sz="2000" dirty="0"/>
            </a:br>
            <a:endParaRPr lang="en-IE" sz="2000" b="1" dirty="0"/>
          </a:p>
        </p:txBody>
      </p:sp>
      <p:sp>
        <p:nvSpPr>
          <p:cNvPr id="4" name="Date Placeholder 3"/>
          <p:cNvSpPr>
            <a:spLocks noGrp="1"/>
          </p:cNvSpPr>
          <p:nvPr>
            <p:ph type="dt" sz="half" idx="10"/>
          </p:nvPr>
        </p:nvSpPr>
        <p:spPr>
          <a:xfrm>
            <a:off x="4716016" y="188640"/>
            <a:ext cx="3414972" cy="252180"/>
          </a:xfrm>
        </p:spPr>
        <p:txBody>
          <a:bodyPr/>
          <a:lstStyle/>
          <a:p>
            <a:pPr algn="ctr"/>
            <a:r>
              <a:rPr lang="en-US" sz="2000" b="1" dirty="0" smtClean="0"/>
              <a:t> #FairBudget #FairSlice</a:t>
            </a:r>
            <a:endParaRPr lang="en-IE" sz="2000" b="1" dirty="0"/>
          </a:p>
        </p:txBody>
      </p:sp>
      <p:sp>
        <p:nvSpPr>
          <p:cNvPr id="3" name="Content Placeholder 2"/>
          <p:cNvSpPr>
            <a:spLocks noGrp="1"/>
          </p:cNvSpPr>
          <p:nvPr>
            <p:ph sz="quarter" idx="13"/>
          </p:nvPr>
        </p:nvSpPr>
        <p:spPr>
          <a:xfrm>
            <a:off x="539552" y="1844824"/>
            <a:ext cx="7776864" cy="4752528"/>
          </a:xfrm>
        </p:spPr>
        <p:txBody>
          <a:bodyPr>
            <a:normAutofit/>
          </a:bodyPr>
          <a:lstStyle/>
          <a:p>
            <a:pPr marL="68580" indent="0">
              <a:buNone/>
            </a:pPr>
            <a:endParaRPr lang="en-IE" sz="1800" dirty="0"/>
          </a:p>
          <a:p>
            <a:endParaRPr lang="en-IE" sz="1800" dirty="0" smtClean="0"/>
          </a:p>
          <a:p>
            <a:pPr marL="68580" indent="0">
              <a:buNone/>
            </a:pPr>
            <a:r>
              <a:rPr lang="en-IE" sz="1800" dirty="0" smtClean="0"/>
              <a:t>	</a:t>
            </a:r>
            <a:endParaRPr lang="en-IE" sz="1800" dirty="0"/>
          </a:p>
        </p:txBody>
      </p:sp>
      <p:sp>
        <p:nvSpPr>
          <p:cNvPr id="7" name="Slide Number Placeholder 6"/>
          <p:cNvSpPr>
            <a:spLocks noGrp="1"/>
          </p:cNvSpPr>
          <p:nvPr>
            <p:ph type="sldNum" sz="quarter" idx="12"/>
          </p:nvPr>
        </p:nvSpPr>
        <p:spPr/>
        <p:txBody>
          <a:bodyPr/>
          <a:lstStyle/>
          <a:p>
            <a:fld id="{FEE2B39B-35CE-456A-B37D-55C192D641D2}" type="slidenum">
              <a:rPr lang="en-IE" smtClean="0"/>
              <a:t>5</a:t>
            </a:fld>
            <a:endParaRPr lang="en-IE" dirty="0"/>
          </a:p>
        </p:txBody>
      </p:sp>
      <p:graphicFrame>
        <p:nvGraphicFramePr>
          <p:cNvPr id="8" name="Chart 7"/>
          <p:cNvGraphicFramePr>
            <a:graphicFrameLocks/>
          </p:cNvGraphicFramePr>
          <p:nvPr>
            <p:extLst>
              <p:ext uri="{D42A27DB-BD31-4B8C-83A1-F6EECF244321}">
                <p14:modId xmlns:p14="http://schemas.microsoft.com/office/powerpoint/2010/main" val="1537946349"/>
              </p:ext>
            </p:extLst>
          </p:nvPr>
        </p:nvGraphicFramePr>
        <p:xfrm>
          <a:off x="1259632" y="2276872"/>
          <a:ext cx="6048672" cy="33843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899623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908720"/>
            <a:ext cx="7024744" cy="720080"/>
          </a:xfrm>
        </p:spPr>
        <p:txBody>
          <a:bodyPr>
            <a:normAutofit fontScale="90000"/>
          </a:bodyPr>
          <a:lstStyle/>
          <a:p>
            <a:pPr algn="ctr"/>
            <a:r>
              <a:rPr lang="en-IE" sz="2800" b="1" dirty="0"/>
              <a:t>Specific Rights and Affordability in Budget 2015</a:t>
            </a:r>
          </a:p>
        </p:txBody>
      </p:sp>
      <p:sp>
        <p:nvSpPr>
          <p:cNvPr id="4" name="Date Placeholder 3"/>
          <p:cNvSpPr>
            <a:spLocks noGrp="1"/>
          </p:cNvSpPr>
          <p:nvPr>
            <p:ph type="dt" sz="half" idx="10"/>
          </p:nvPr>
        </p:nvSpPr>
        <p:spPr/>
        <p:txBody>
          <a:bodyPr/>
          <a:lstStyle/>
          <a:p>
            <a:r>
              <a:rPr lang="en-US" smtClean="0"/>
              <a:t> #FairBudget #FairSlice</a:t>
            </a:r>
            <a:endParaRPr lang="en-IE" dirty="0"/>
          </a:p>
        </p:txBody>
      </p:sp>
      <p:sp>
        <p:nvSpPr>
          <p:cNvPr id="5" name="Slide Number Placeholder 4"/>
          <p:cNvSpPr>
            <a:spLocks noGrp="1"/>
          </p:cNvSpPr>
          <p:nvPr>
            <p:ph type="sldNum" sz="quarter" idx="12"/>
          </p:nvPr>
        </p:nvSpPr>
        <p:spPr/>
        <p:txBody>
          <a:bodyPr/>
          <a:lstStyle/>
          <a:p>
            <a:fld id="{FEE2B39B-35CE-456A-B37D-55C192D641D2}" type="slidenum">
              <a:rPr lang="en-IE" smtClean="0"/>
              <a:t>6</a:t>
            </a:fld>
            <a:endParaRPr lang="en-IE"/>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41204405"/>
              </p:ext>
            </p:extLst>
          </p:nvPr>
        </p:nvGraphicFramePr>
        <p:xfrm>
          <a:off x="611560" y="1916832"/>
          <a:ext cx="7704856" cy="424847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4211960" y="6165304"/>
            <a:ext cx="1944216" cy="246221"/>
          </a:xfrm>
          <a:prstGeom prst="rect">
            <a:avLst/>
          </a:prstGeom>
          <a:noFill/>
        </p:spPr>
        <p:txBody>
          <a:bodyPr wrap="square" rtlCol="0">
            <a:spAutoFit/>
          </a:bodyPr>
          <a:lstStyle/>
          <a:p>
            <a:r>
              <a:rPr lang="en-IE" sz="1000" dirty="0" smtClean="0"/>
              <a:t>No. of Organisations</a:t>
            </a:r>
            <a:endParaRPr lang="en-IE" sz="1000" dirty="0"/>
          </a:p>
        </p:txBody>
      </p:sp>
    </p:spTree>
    <p:extLst>
      <p:ext uri="{BB962C8B-B14F-4D97-AF65-F5344CB8AC3E}">
        <p14:creationId xmlns:p14="http://schemas.microsoft.com/office/powerpoint/2010/main" val="3033541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836712"/>
            <a:ext cx="8496944" cy="1152128"/>
          </a:xfrm>
        </p:spPr>
        <p:txBody>
          <a:bodyPr>
            <a:normAutofit fontScale="90000"/>
          </a:bodyPr>
          <a:lstStyle/>
          <a:p>
            <a:pPr lvl="0" algn="ctr"/>
            <a:r>
              <a:rPr lang="en-IE" sz="3000" b="1" dirty="0"/>
              <a:t>Adequacy of Budget 2015 Spending on Rights </a:t>
            </a:r>
            <a:r>
              <a:rPr lang="en-IE" sz="3100" b="1" dirty="0"/>
              <a:t/>
            </a:r>
            <a:br>
              <a:rPr lang="en-IE" sz="3100" b="1" dirty="0"/>
            </a:br>
            <a:r>
              <a:rPr lang="en-IE" sz="2000" b="1" dirty="0"/>
              <a:t>Q: </a:t>
            </a:r>
            <a:r>
              <a:rPr lang="en-IE" sz="2000" dirty="0"/>
              <a:t>In your view was the main issue you work on/your target group adequately allocated for financially in the Budget?</a:t>
            </a:r>
            <a:br>
              <a:rPr lang="en-IE" sz="2000" dirty="0"/>
            </a:br>
            <a:endParaRPr lang="en-IE" sz="2000" dirty="0"/>
          </a:p>
        </p:txBody>
      </p:sp>
      <p:sp>
        <p:nvSpPr>
          <p:cNvPr id="4" name="Date Placeholder 3"/>
          <p:cNvSpPr>
            <a:spLocks noGrp="1"/>
          </p:cNvSpPr>
          <p:nvPr>
            <p:ph type="dt" sz="half" idx="10"/>
          </p:nvPr>
        </p:nvSpPr>
        <p:spPr>
          <a:xfrm>
            <a:off x="4716016" y="224492"/>
            <a:ext cx="3414972" cy="365125"/>
          </a:xfrm>
        </p:spPr>
        <p:txBody>
          <a:bodyPr/>
          <a:lstStyle/>
          <a:p>
            <a:r>
              <a:rPr lang="en-US" sz="2000" b="1" smtClean="0"/>
              <a:t> #FairBudget #FairSlice</a:t>
            </a:r>
            <a:endParaRPr lang="en-IE" sz="2000" b="1" dirty="0"/>
          </a:p>
        </p:txBody>
      </p:sp>
      <p:sp>
        <p:nvSpPr>
          <p:cNvPr id="8" name="Slide Number Placeholder 7"/>
          <p:cNvSpPr>
            <a:spLocks noGrp="1"/>
          </p:cNvSpPr>
          <p:nvPr>
            <p:ph type="sldNum" sz="quarter" idx="12"/>
          </p:nvPr>
        </p:nvSpPr>
        <p:spPr/>
        <p:txBody>
          <a:bodyPr/>
          <a:lstStyle/>
          <a:p>
            <a:fld id="{FEE2B39B-35CE-456A-B37D-55C192D641D2}" type="slidenum">
              <a:rPr lang="en-IE" smtClean="0"/>
              <a:t>7</a:t>
            </a:fld>
            <a:endParaRPr lang="en-IE"/>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2507504266"/>
              </p:ext>
            </p:extLst>
          </p:nvPr>
        </p:nvGraphicFramePr>
        <p:xfrm>
          <a:off x="395537" y="1844824"/>
          <a:ext cx="3672408" cy="43206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ontent Placeholder 8"/>
          <p:cNvGraphicFramePr>
            <a:graphicFrameLocks noGrp="1"/>
          </p:cNvGraphicFramePr>
          <p:nvPr>
            <p:ph sz="quarter" idx="14"/>
            <p:extLst>
              <p:ext uri="{D42A27DB-BD31-4B8C-83A1-F6EECF244321}">
                <p14:modId xmlns:p14="http://schemas.microsoft.com/office/powerpoint/2010/main" val="1443286073"/>
              </p:ext>
            </p:extLst>
          </p:nvPr>
        </p:nvGraphicFramePr>
        <p:xfrm>
          <a:off x="3275856" y="1844675"/>
          <a:ext cx="5328592" cy="4248621"/>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p:cNvSpPr txBox="1"/>
          <p:nvPr/>
        </p:nvSpPr>
        <p:spPr>
          <a:xfrm>
            <a:off x="5796136" y="6149158"/>
            <a:ext cx="1728192" cy="246221"/>
          </a:xfrm>
          <a:prstGeom prst="rect">
            <a:avLst/>
          </a:prstGeom>
          <a:noFill/>
        </p:spPr>
        <p:txBody>
          <a:bodyPr wrap="square" rtlCol="0">
            <a:spAutoFit/>
          </a:bodyPr>
          <a:lstStyle/>
          <a:p>
            <a:r>
              <a:rPr lang="en-IE" sz="1000" dirty="0" smtClean="0"/>
              <a:t>No. of organisations</a:t>
            </a:r>
            <a:endParaRPr lang="en-IE" sz="1000" dirty="0"/>
          </a:p>
        </p:txBody>
      </p:sp>
    </p:spTree>
    <p:extLst>
      <p:ext uri="{BB962C8B-B14F-4D97-AF65-F5344CB8AC3E}">
        <p14:creationId xmlns:p14="http://schemas.microsoft.com/office/powerpoint/2010/main" val="37361332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836712"/>
            <a:ext cx="8964488" cy="1368152"/>
          </a:xfrm>
        </p:spPr>
        <p:txBody>
          <a:bodyPr>
            <a:normAutofit fontScale="90000"/>
          </a:bodyPr>
          <a:lstStyle/>
          <a:p>
            <a:pPr lvl="0" algn="ctr"/>
            <a:r>
              <a:rPr lang="en-IE" sz="2800" dirty="0" smtClean="0"/>
              <a:t/>
            </a:r>
            <a:br>
              <a:rPr lang="en-IE" sz="2800" dirty="0" smtClean="0"/>
            </a:br>
            <a:r>
              <a:rPr lang="en-IE" sz="2800" dirty="0"/>
              <a:t/>
            </a:r>
            <a:br>
              <a:rPr lang="en-IE" sz="2800" dirty="0"/>
            </a:br>
            <a:r>
              <a:rPr lang="en-IE" sz="2900" b="1" dirty="0" smtClean="0"/>
              <a:t>Does</a:t>
            </a:r>
            <a:r>
              <a:rPr lang="en-IE" sz="2900" dirty="0" smtClean="0"/>
              <a:t> </a:t>
            </a:r>
            <a:r>
              <a:rPr lang="en-IE" sz="2900" b="1" dirty="0" smtClean="0"/>
              <a:t>Budget 2015 increase access to Human Rights?</a:t>
            </a:r>
            <a:r>
              <a:rPr lang="en-IE" sz="2900" dirty="0" smtClean="0"/>
              <a:t/>
            </a:r>
            <a:br>
              <a:rPr lang="en-IE" sz="2900" dirty="0" smtClean="0"/>
            </a:br>
            <a:r>
              <a:rPr lang="en-IE" sz="2000" b="1" dirty="0" smtClean="0"/>
              <a:t>Q: </a:t>
            </a:r>
            <a:r>
              <a:rPr lang="en-IE" sz="2000" dirty="0" smtClean="0"/>
              <a:t>Will </a:t>
            </a:r>
            <a:r>
              <a:rPr lang="en-IE" sz="2000" dirty="0"/>
              <a:t>your client/target group be better able to access the right(s) as a </a:t>
            </a:r>
            <a:r>
              <a:rPr lang="en-IE" sz="2000" dirty="0" smtClean="0"/>
              <a:t/>
            </a:r>
            <a:br>
              <a:rPr lang="en-IE" sz="2000" dirty="0" smtClean="0"/>
            </a:br>
            <a:r>
              <a:rPr lang="en-IE" sz="2000" dirty="0" smtClean="0"/>
              <a:t>result </a:t>
            </a:r>
            <a:r>
              <a:rPr lang="en-IE" sz="2000" dirty="0"/>
              <a:t>of Budget 2015?</a:t>
            </a:r>
            <a:r>
              <a:rPr lang="en-IE" sz="3100" dirty="0"/>
              <a:t/>
            </a:r>
            <a:br>
              <a:rPr lang="en-IE" sz="3100" dirty="0"/>
            </a:br>
            <a:endParaRPr lang="en-IE" sz="3100" dirty="0"/>
          </a:p>
        </p:txBody>
      </p:sp>
      <p:sp>
        <p:nvSpPr>
          <p:cNvPr id="4" name="Date Placeholder 3"/>
          <p:cNvSpPr>
            <a:spLocks noGrp="1"/>
          </p:cNvSpPr>
          <p:nvPr>
            <p:ph type="dt" sz="half" idx="10"/>
          </p:nvPr>
        </p:nvSpPr>
        <p:spPr>
          <a:xfrm>
            <a:off x="4716016" y="224492"/>
            <a:ext cx="3414972" cy="365125"/>
          </a:xfrm>
        </p:spPr>
        <p:txBody>
          <a:bodyPr/>
          <a:lstStyle/>
          <a:p>
            <a:r>
              <a:rPr lang="en-US" sz="2000" b="1" smtClean="0"/>
              <a:t> #FairBudget #FairSlice</a:t>
            </a:r>
            <a:endParaRPr lang="en-IE" sz="2000" b="1" dirty="0"/>
          </a:p>
        </p:txBody>
      </p:sp>
      <p:sp>
        <p:nvSpPr>
          <p:cNvPr id="8" name="Slide Number Placeholder 7"/>
          <p:cNvSpPr>
            <a:spLocks noGrp="1"/>
          </p:cNvSpPr>
          <p:nvPr>
            <p:ph type="sldNum" sz="quarter" idx="12"/>
          </p:nvPr>
        </p:nvSpPr>
        <p:spPr/>
        <p:txBody>
          <a:bodyPr/>
          <a:lstStyle/>
          <a:p>
            <a:fld id="{FEE2B39B-35CE-456A-B37D-55C192D641D2}" type="slidenum">
              <a:rPr lang="en-IE" smtClean="0"/>
              <a:t>8</a:t>
            </a:fld>
            <a:endParaRPr lang="en-IE"/>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718828277"/>
              </p:ext>
            </p:extLst>
          </p:nvPr>
        </p:nvGraphicFramePr>
        <p:xfrm>
          <a:off x="1115616" y="1844824"/>
          <a:ext cx="6768554" cy="460851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467544" y="3861048"/>
            <a:ext cx="792088" cy="400110"/>
          </a:xfrm>
          <a:prstGeom prst="rect">
            <a:avLst/>
          </a:prstGeom>
          <a:noFill/>
        </p:spPr>
        <p:txBody>
          <a:bodyPr wrap="square" rtlCol="0">
            <a:spAutoFit/>
          </a:bodyPr>
          <a:lstStyle/>
          <a:p>
            <a:r>
              <a:rPr lang="en-IE" sz="1000" dirty="0" smtClean="0"/>
              <a:t>No. of Orgs</a:t>
            </a:r>
            <a:endParaRPr lang="en-IE" sz="1000" dirty="0"/>
          </a:p>
        </p:txBody>
      </p:sp>
    </p:spTree>
    <p:extLst>
      <p:ext uri="{BB962C8B-B14F-4D97-AF65-F5344CB8AC3E}">
        <p14:creationId xmlns:p14="http://schemas.microsoft.com/office/powerpoint/2010/main" val="7520947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673144"/>
          </a:xfrm>
        </p:spPr>
        <p:txBody>
          <a:bodyPr>
            <a:normAutofit/>
          </a:bodyPr>
          <a:lstStyle/>
          <a:p>
            <a:pPr algn="ctr"/>
            <a:r>
              <a:rPr lang="en-IE" sz="2800" b="1" dirty="0" smtClean="0"/>
              <a:t>Accessibility to Rights in Budget 2015</a:t>
            </a:r>
            <a:endParaRPr lang="en-IE" sz="2800" b="1" dirty="0"/>
          </a:p>
        </p:txBody>
      </p:sp>
      <p:sp>
        <p:nvSpPr>
          <p:cNvPr id="4" name="Date Placeholder 3"/>
          <p:cNvSpPr>
            <a:spLocks noGrp="1"/>
          </p:cNvSpPr>
          <p:nvPr>
            <p:ph type="dt" sz="half" idx="10"/>
          </p:nvPr>
        </p:nvSpPr>
        <p:spPr/>
        <p:txBody>
          <a:bodyPr/>
          <a:lstStyle/>
          <a:p>
            <a:r>
              <a:rPr lang="en-US" smtClean="0"/>
              <a:t> #FairBudget #FairSlice</a:t>
            </a:r>
            <a:endParaRPr lang="en-IE" dirty="0"/>
          </a:p>
        </p:txBody>
      </p:sp>
      <p:sp>
        <p:nvSpPr>
          <p:cNvPr id="5" name="Slide Number Placeholder 4"/>
          <p:cNvSpPr>
            <a:spLocks noGrp="1"/>
          </p:cNvSpPr>
          <p:nvPr>
            <p:ph type="sldNum" sz="quarter" idx="12"/>
          </p:nvPr>
        </p:nvSpPr>
        <p:spPr/>
        <p:txBody>
          <a:bodyPr/>
          <a:lstStyle/>
          <a:p>
            <a:fld id="{FEE2B39B-35CE-456A-B37D-55C192D641D2}" type="slidenum">
              <a:rPr lang="en-IE" smtClean="0"/>
              <a:t>9</a:t>
            </a:fld>
            <a:endParaRPr lang="en-IE"/>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73865570"/>
              </p:ext>
            </p:extLst>
          </p:nvPr>
        </p:nvGraphicFramePr>
        <p:xfrm>
          <a:off x="611560" y="1988841"/>
          <a:ext cx="7920880" cy="4160494"/>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3923928" y="6149133"/>
            <a:ext cx="1656184" cy="400110"/>
          </a:xfrm>
          <a:prstGeom prst="rect">
            <a:avLst/>
          </a:prstGeom>
          <a:noFill/>
        </p:spPr>
        <p:txBody>
          <a:bodyPr wrap="square" rtlCol="0">
            <a:spAutoFit/>
          </a:bodyPr>
          <a:lstStyle/>
          <a:p>
            <a:r>
              <a:rPr lang="en-IE" sz="1000" dirty="0"/>
              <a:t>No. of Organisations</a:t>
            </a:r>
          </a:p>
          <a:p>
            <a:endParaRPr lang="en-IE" sz="1000" dirty="0"/>
          </a:p>
        </p:txBody>
      </p:sp>
    </p:spTree>
    <p:extLst>
      <p:ext uri="{BB962C8B-B14F-4D97-AF65-F5344CB8AC3E}">
        <p14:creationId xmlns:p14="http://schemas.microsoft.com/office/powerpoint/2010/main" val="26111293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291</TotalTime>
  <Words>1684</Words>
  <Application>Microsoft Office PowerPoint</Application>
  <PresentationFormat>On-screen Show (4:3)</PresentationFormat>
  <Paragraphs>206</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Austin</vt:lpstr>
      <vt:lpstr>Human Rights Analysis of Budget 2015</vt:lpstr>
      <vt:lpstr>Areas of Human Rights represented in the Survey </vt:lpstr>
      <vt:lpstr>Pre-budget Opportunities &amp; Involvement </vt:lpstr>
      <vt:lpstr>Pre-Budget Recommendations  </vt:lpstr>
      <vt:lpstr>Affordability of Rights in Budget 2015 Q: Did the budget make your client/target groups’ capacity to access that right(s) </vt:lpstr>
      <vt:lpstr>Specific Rights and Affordability in Budget 2015</vt:lpstr>
      <vt:lpstr>Adequacy of Budget 2015 Spending on Rights  Q: In your view was the main issue you work on/your target group adequately allocated for financially in the Budget? </vt:lpstr>
      <vt:lpstr>  Does Budget 2015 increase access to Human Rights? Q: Will your client/target group be better able to access the right(s) as a  result of Budget 2015? </vt:lpstr>
      <vt:lpstr>Accessibility to Rights in Budget 2015</vt:lpstr>
      <vt:lpstr>Protection of the Minimum Core  Q: Have the rights of vulnerable groups been properly respected and promoted in Budget 2015? </vt:lpstr>
      <vt:lpstr>Impact of Recession on Human Rights</vt:lpstr>
      <vt:lpstr>Government’s Actions in Recession  </vt:lpstr>
      <vt:lpstr>Conclusions: Have Human Rights been sufficiently considered in Budget 2015?</vt:lpstr>
      <vt:lpstr>Recommendations: To Reform Budgetary Processes &amp; Decision Making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 Analysis of Budget 2015</dc:title>
  <dc:creator>Yvonne O Sullivan</dc:creator>
  <cp:lastModifiedBy>Yvonne O Sullivan</cp:lastModifiedBy>
  <cp:revision>55</cp:revision>
  <cp:lastPrinted>2014-10-16T07:49:56Z</cp:lastPrinted>
  <dcterms:created xsi:type="dcterms:W3CDTF">2014-10-08T16:05:39Z</dcterms:created>
  <dcterms:modified xsi:type="dcterms:W3CDTF">2014-10-16T08:11:18Z</dcterms:modified>
</cp:coreProperties>
</file>